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08" r:id="rId4"/>
  </p:sldMasterIdLst>
  <p:notesMasterIdLst>
    <p:notesMasterId r:id="rId19"/>
  </p:notesMasterIdLst>
  <p:sldIdLst>
    <p:sldId id="256" r:id="rId5"/>
    <p:sldId id="257" r:id="rId6"/>
    <p:sldId id="271" r:id="rId7"/>
    <p:sldId id="289" r:id="rId8"/>
    <p:sldId id="273" r:id="rId9"/>
    <p:sldId id="293" r:id="rId10"/>
    <p:sldId id="292" r:id="rId11"/>
    <p:sldId id="294" r:id="rId12"/>
    <p:sldId id="295" r:id="rId13"/>
    <p:sldId id="298" r:id="rId14"/>
    <p:sldId id="296" r:id="rId15"/>
    <p:sldId id="290" r:id="rId16"/>
    <p:sldId id="300" r:id="rId17"/>
    <p:sldId id="270" r:id="rId18"/>
  </p:sldIdLst>
  <p:sldSz cx="9144000" cy="6858000" type="screen4x3"/>
  <p:notesSz cx="6858000" cy="9144000"/>
  <p:embeddedFontLst>
    <p:embeddedFont>
      <p:font typeface="나눔고딕 ExtraBold" panose="020B0600000101010101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Y견고딕" panose="02030600000101010101" pitchFamily="18" charset="-127"/>
      <p:regular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바른고딕" panose="020B0603020101020101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86B"/>
    <a:srgbClr val="1C657C"/>
    <a:srgbClr val="86A5CD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3BD01-42E1-059A-52B7-881AADD45AE7}" v="162" dt="2019-12-19T14:34:16.245"/>
    <p1510:client id="{415A6C5A-2F25-0458-D238-DCD0EC758836}" v="558" dt="2019-12-19T14:39:38.403"/>
    <p1510:client id="{95EADE1F-EF34-4930-8057-41546EA9A996}" v="1658" dt="2019-12-19T14:39:31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F0251D4A-E060-40E2-80F3-1901C94FE5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49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88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1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0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4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1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456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8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6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5D783-7673-4F1B-925B-F309871D45BC}" type="datetime1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1942-8F8F-4539-9680-D44C3145B210}" type="datetime1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54A9B-E7F8-4F2B-8709-2269749FBCB2}" type="datetime1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1235-73D6-43B6-A072-71E8116DE8FA}" type="datetime1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8E02-FB55-4DEE-A814-0D08718D2131}" type="datetime1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2C09-0707-43F6-ACCD-66F166A4B6E3}" type="datetime1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FBA1-C2C9-4213-A9F2-F971B65A6669}" type="datetime1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0A43-05C7-4BA4-B04E-9BB89C627F7B}" type="datetime1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21427-6CB4-4273-8D1F-C1AEAEC38A5F}" type="datetime1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jpe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6475" y="4192220"/>
            <a:ext cx="694103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C3844"/>
                </a:solidFill>
                <a:latin typeface="나눔고딕 ExtraBold"/>
                <a:ea typeface="나눔고딕 ExtraBold"/>
                <a:cs typeface="+mn-lt"/>
              </a:rPr>
              <a:t>U no? you know?</a:t>
            </a:r>
            <a:endParaRPr lang="ko-KR" altLang="en-US" sz="4800" b="1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1C3844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8528" y="5289698"/>
            <a:ext cx="33632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과목명 : 스마트센서개론</a:t>
            </a:r>
          </a:p>
          <a:p>
            <a:pPr algn="ctr"/>
            <a:r>
              <a:rPr lang="ko-KR" altLang="en-US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담당 교수 : </a:t>
            </a:r>
            <a:r>
              <a:rPr lang="ko-KR" altLang="en-US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고광혁</a:t>
            </a:r>
            <a:r>
              <a:rPr lang="ko-KR" altLang="en-US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교수님</a:t>
            </a:r>
            <a:endParaRPr lang="en-US" altLang="ko-KR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ko-KR" altLang="en-US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조 이름</a:t>
            </a:r>
            <a:r>
              <a:rPr lang="en-US" altLang="ko-KR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: A+ </a:t>
            </a:r>
            <a:r>
              <a:rPr lang="ko-KR" altLang="en-US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주시조</a:t>
            </a:r>
            <a:endParaRPr lang="ko-KR" altLang="en-US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03C52-7A05-4BBE-B7FA-BD0B96054F59}"/>
              </a:ext>
            </a:extLst>
          </p:cNvPr>
          <p:cNvSpPr txBox="1"/>
          <p:nvPr/>
        </p:nvSpPr>
        <p:spPr>
          <a:xfrm>
            <a:off x="4239366" y="5289697"/>
            <a:ext cx="30766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2015154027 </a:t>
            </a:r>
            <a:r>
              <a:rPr lang="en-US" altLang="ko-KR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이세민</a:t>
            </a:r>
            <a:endParaRPr lang="en-US" altLang="ko-KR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en-US" altLang="ko-KR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2014154037 </a:t>
            </a:r>
            <a:r>
              <a:rPr lang="en-US" altLang="ko-KR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한승우</a:t>
            </a:r>
            <a:endParaRPr lang="en-US" altLang="ko-KR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en-US" altLang="ko-KR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2014150006 </a:t>
            </a:r>
            <a:r>
              <a:rPr lang="en-US" altLang="ko-KR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김연준</a:t>
            </a:r>
            <a:endParaRPr lang="en-US" altLang="ko-KR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E2A0FF-93AF-4836-823B-CCC26E1ABFBD}"/>
              </a:ext>
            </a:extLst>
          </p:cNvPr>
          <p:cNvSpPr txBox="1"/>
          <p:nvPr/>
        </p:nvSpPr>
        <p:spPr>
          <a:xfrm>
            <a:off x="2810539" y="4920366"/>
            <a:ext cx="329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err="1">
                <a:solidFill>
                  <a:srgbClr val="2D586B"/>
                </a:solidFill>
              </a:rPr>
              <a:t>아두이노로</a:t>
            </a:r>
            <a:r>
              <a:rPr lang="ko-KR" altLang="en-US" b="1">
                <a:solidFill>
                  <a:srgbClr val="2D586B"/>
                </a:solidFill>
              </a:rPr>
              <a:t> 기억력 테스트하기</a:t>
            </a: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사진</a:t>
            </a:r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 (4)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7C932E-F540-438D-A00B-C9B795E87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9" t="6815" r="2400" b="22666"/>
          <a:stretch/>
        </p:blipFill>
        <p:spPr>
          <a:xfrm>
            <a:off x="304800" y="1706880"/>
            <a:ext cx="7995920" cy="39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3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6.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시현 영상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9</a:t>
            </a:r>
          </a:p>
        </p:txBody>
      </p:sp>
      <p:pic>
        <p:nvPicPr>
          <p:cNvPr id="5" name="[VAP]KakaoTalk_Video_20191219_2322_15_824">
            <a:hlinkClick r:id="" action="ppaction://media"/>
            <a:extLst>
              <a:ext uri="{FF2B5EF4-FFF2-40B4-BE49-F238E27FC236}">
                <a16:creationId xmlns:a16="http://schemas.microsoft.com/office/drawing/2014/main" id="{598FB6AC-DDDC-4B40-9BE0-372A3F5A6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009" y="1656080"/>
            <a:ext cx="7759982" cy="43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536725-A4FB-4F41-A944-FF2A36FCDB5C}"/>
              </a:ext>
            </a:extLst>
          </p:cNvPr>
          <p:cNvSpPr/>
          <p:nvPr/>
        </p:nvSpPr>
        <p:spPr>
          <a:xfrm>
            <a:off x="171448" y="1959123"/>
            <a:ext cx="8801100" cy="425128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/>
                <a:ea typeface="나눔고딕 ExtraBold"/>
              </a:rPr>
              <a:t>7. </a:t>
            </a:r>
            <a:r>
              <a:rPr lang="ko-KR" altLang="en-US">
                <a:latin typeface="나눔고딕 ExtraBold"/>
                <a:ea typeface="나눔고딕 ExtraBold"/>
              </a:rPr>
              <a:t>시스템 고려 요소 적용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6B4DD81-26D5-46E8-A83E-2104C89937B8}"/>
              </a:ext>
            </a:extLst>
          </p:cNvPr>
          <p:cNvSpPr/>
          <p:nvPr/>
        </p:nvSpPr>
        <p:spPr>
          <a:xfrm>
            <a:off x="1484240" y="1705509"/>
            <a:ext cx="6175519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시스템 고려요소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1E0DE055-125C-407C-8239-06BC1ADFEF29}"/>
              </a:ext>
            </a:extLst>
          </p:cNvPr>
          <p:cNvSpPr txBox="1"/>
          <p:nvPr/>
        </p:nvSpPr>
        <p:spPr>
          <a:xfrm>
            <a:off x="347894" y="2629231"/>
            <a:ext cx="8448209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  <a:cs typeface="+mn-lt"/>
              </a:rPr>
              <a:t> </a:t>
            </a:r>
            <a:r>
              <a:rPr lang="ko-KR" altLang="en-US" b="1">
                <a:latin typeface="+mj-ea"/>
                <a:ea typeface="+mj-ea"/>
                <a:cs typeface="+mn-lt"/>
              </a:rPr>
              <a:t>인터럽트 처리</a:t>
            </a:r>
            <a:r>
              <a:rPr lang="en-US" altLang="ko-KR" b="1">
                <a:latin typeface="+mj-ea"/>
                <a:ea typeface="+mj-ea"/>
                <a:cs typeface="+mn-lt"/>
              </a:rPr>
              <a:t>: </a:t>
            </a:r>
            <a:r>
              <a:rPr lang="en-US" altLang="ko-KR">
                <a:latin typeface="+mj-ea"/>
                <a:ea typeface="+mj-ea"/>
                <a:cs typeface="+mn-lt"/>
              </a:rPr>
              <a:t>7-</a:t>
            </a:r>
            <a:r>
              <a:rPr lang="ko-KR" altLang="en-US">
                <a:latin typeface="+mj-ea"/>
                <a:ea typeface="+mj-ea"/>
                <a:cs typeface="+mn-lt"/>
              </a:rPr>
              <a:t>세그먼트에 표시된 타이머 </a:t>
            </a:r>
            <a:r>
              <a:rPr lang="en-US" altLang="ko-KR">
                <a:latin typeface="+mj-ea"/>
                <a:ea typeface="+mj-ea"/>
                <a:cs typeface="+mn-lt"/>
              </a:rPr>
              <a:t>0</a:t>
            </a:r>
            <a:r>
              <a:rPr lang="ko-KR" altLang="en-US">
                <a:latin typeface="+mj-ea"/>
                <a:ea typeface="+mj-ea"/>
                <a:cs typeface="+mn-lt"/>
              </a:rPr>
              <a:t>이 되면 게임을</a:t>
            </a:r>
            <a:r>
              <a:rPr lang="en-US" altLang="ko-KR">
                <a:latin typeface="+mj-ea"/>
                <a:ea typeface="+mj-ea"/>
                <a:cs typeface="+mn-lt"/>
              </a:rPr>
              <a:t> </a:t>
            </a:r>
            <a:r>
              <a:rPr lang="ko-KR" altLang="en-US">
                <a:latin typeface="+mj-ea"/>
                <a:ea typeface="+mj-ea"/>
                <a:cs typeface="+mn-lt"/>
              </a:rPr>
              <a:t>종료 시키는 인터럽트 발생</a:t>
            </a:r>
            <a:r>
              <a:rPr lang="en-US" altLang="ko-KR">
                <a:latin typeface="+mj-ea"/>
                <a:ea typeface="+mj-ea"/>
                <a:cs typeface="+mn-lt"/>
              </a:rPr>
              <a:t>(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  <a:cs typeface="+mn-lt"/>
              </a:rPr>
              <a:t>타이머 인터럽트</a:t>
            </a:r>
            <a:r>
              <a:rPr lang="en-US" altLang="ko-KR">
                <a:latin typeface="+mj-ea"/>
                <a:ea typeface="+mj-ea"/>
                <a:cs typeface="+mn-lt"/>
              </a:rPr>
              <a:t>)</a:t>
            </a:r>
          </a:p>
          <a:p>
            <a:endParaRPr lang="en-US" altLang="ko-KR">
              <a:latin typeface="+mj-ea"/>
              <a:ea typeface="+mj-ea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  <a:cs typeface="+mn-lt"/>
              </a:rPr>
              <a:t> </a:t>
            </a:r>
            <a:r>
              <a:rPr lang="ko-KR" altLang="en-US" b="1">
                <a:latin typeface="+mj-ea"/>
                <a:cs typeface="+mn-lt"/>
              </a:rPr>
              <a:t>동시 진행</a:t>
            </a:r>
            <a:r>
              <a:rPr lang="en-US" altLang="ko-KR" b="1">
                <a:latin typeface="+mj-ea"/>
                <a:cs typeface="+mn-lt"/>
              </a:rPr>
              <a:t>: </a:t>
            </a:r>
            <a:r>
              <a:rPr lang="ko-KR" altLang="en-US">
                <a:latin typeface="+mj-ea"/>
                <a:ea typeface="+mj-ea"/>
                <a:cs typeface="+mn-lt"/>
              </a:rPr>
              <a:t>타이머 작동 하면서 문제 맞추는 과정</a:t>
            </a:r>
            <a:r>
              <a:rPr lang="en-US" altLang="ko-KR">
                <a:latin typeface="+mj-ea"/>
                <a:ea typeface="+mj-ea"/>
                <a:cs typeface="+mn-lt"/>
              </a:rPr>
              <a:t>(</a:t>
            </a:r>
            <a:r>
              <a:rPr lang="en-US" altLang="ko-KR" b="1">
                <a:solidFill>
                  <a:srgbClr val="FF0000"/>
                </a:solidFill>
              </a:rPr>
              <a:t>MsTimer2 </a:t>
            </a:r>
            <a:r>
              <a:rPr lang="ko-KR" altLang="en-US" b="1">
                <a:solidFill>
                  <a:srgbClr val="FF0000"/>
                </a:solidFill>
              </a:rPr>
              <a:t>라이브러리 사용</a:t>
            </a:r>
            <a:r>
              <a:rPr lang="en-US" altLang="ko-KR"/>
              <a:t>)</a:t>
            </a:r>
            <a:endParaRPr lang="en-US" altLang="ko-KR">
              <a:latin typeface="+mj-ea"/>
              <a:ea typeface="+mj-ea"/>
              <a:cs typeface="+mn-lt"/>
            </a:endParaRPr>
          </a:p>
          <a:p>
            <a:endParaRPr lang="ko-KR" altLang="en-US">
              <a:latin typeface="+mj-ea"/>
              <a:ea typeface="+mj-ea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  <a:cs typeface="+mn-lt"/>
              </a:rPr>
              <a:t> </a:t>
            </a:r>
            <a:r>
              <a:rPr lang="ko-KR" altLang="en-US" b="1">
                <a:latin typeface="+mj-ea"/>
                <a:ea typeface="+mj-ea"/>
                <a:cs typeface="+mn-lt"/>
              </a:rPr>
              <a:t>창의적 요소</a:t>
            </a:r>
            <a:r>
              <a:rPr lang="en-US" altLang="ko-KR" b="1">
                <a:latin typeface="+mj-ea"/>
                <a:ea typeface="+mj-ea"/>
                <a:cs typeface="+mn-lt"/>
              </a:rPr>
              <a:t>:</a:t>
            </a:r>
            <a:r>
              <a:rPr lang="ko-KR" altLang="en-US">
                <a:latin typeface="+mj-ea"/>
                <a:ea typeface="+mj-ea"/>
                <a:cs typeface="+mn-lt"/>
              </a:rPr>
              <a:t> 고려하여 기억력게임과 </a:t>
            </a:r>
            <a:r>
              <a:rPr lang="ko-KR" altLang="en-US" err="1">
                <a:latin typeface="+mj-ea"/>
                <a:ea typeface="+mj-ea"/>
                <a:cs typeface="+mn-lt"/>
              </a:rPr>
              <a:t>아두이노의</a:t>
            </a:r>
            <a:r>
              <a:rPr lang="ko-KR" altLang="en-US">
                <a:latin typeface="+mj-ea"/>
                <a:ea typeface="+mj-ea"/>
                <a:cs typeface="+mn-lt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  <a:cs typeface="+mn-lt"/>
              </a:rPr>
              <a:t>장애물 감지 센서 </a:t>
            </a:r>
            <a:r>
              <a:rPr lang="ko-KR" altLang="en-US">
                <a:latin typeface="+mj-ea"/>
                <a:ea typeface="+mj-ea"/>
                <a:cs typeface="+mn-lt"/>
              </a:rPr>
              <a:t>결합</a:t>
            </a:r>
            <a:endParaRPr lang="en-US" altLang="ko-KR">
              <a:latin typeface="+mj-ea"/>
              <a:ea typeface="+mj-ea"/>
              <a:cs typeface="+mn-lt"/>
            </a:endParaRPr>
          </a:p>
          <a:p>
            <a:endParaRPr lang="en-US" altLang="ko-KR" b="1">
              <a:solidFill>
                <a:srgbClr val="000000"/>
              </a:solidFill>
              <a:latin typeface="+mj-ea"/>
              <a:ea typeface="+mj-ea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0000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b="1">
                <a:solidFill>
                  <a:srgbClr val="000000"/>
                </a:solidFill>
                <a:latin typeface="+mj-ea"/>
                <a:ea typeface="+mj-ea"/>
                <a:cs typeface="+mn-lt"/>
              </a:rPr>
              <a:t>핀 부족</a:t>
            </a:r>
            <a:r>
              <a:rPr lang="en-US" altLang="ko-KR" b="1">
                <a:latin typeface="+mj-ea"/>
                <a:ea typeface="+mj-ea"/>
                <a:cs typeface="+mn-lt"/>
              </a:rPr>
              <a:t>: 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  <a:cs typeface="+mn-lt"/>
              </a:rPr>
              <a:t>‘</a:t>
            </a:r>
            <a:r>
              <a:rPr lang="en-US" altLang="ko-KR" b="1">
                <a:solidFill>
                  <a:srgbClr val="FF0000"/>
                </a:solidFill>
                <a:latin typeface="+mn-ea"/>
                <a:cs typeface="Calibri"/>
              </a:rPr>
              <a:t>74HC595’</a:t>
            </a:r>
            <a:r>
              <a:rPr lang="ko-KR" altLang="en-US" b="1">
                <a:solidFill>
                  <a:srgbClr val="FF0000"/>
                </a:solidFill>
                <a:latin typeface="+mn-ea"/>
                <a:cs typeface="Calibri"/>
              </a:rPr>
              <a:t>를 활용</a:t>
            </a:r>
            <a:r>
              <a:rPr lang="ko-KR" altLang="en-US">
                <a:latin typeface="+mn-ea"/>
                <a:cs typeface="Calibri"/>
              </a:rPr>
              <a:t>하여 핀 개수 줄임</a:t>
            </a:r>
            <a:endParaRPr lang="en-US" altLang="ko-KR">
              <a:latin typeface="+mn-ea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>
              <a:solidFill>
                <a:srgbClr val="000000"/>
              </a:solidFill>
              <a:latin typeface="+mn-ea"/>
              <a:ea typeface="+mj-ea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 </a:t>
            </a:r>
            <a:r>
              <a:rPr lang="ko-KR" altLang="en-US" b="1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오류 발생 문제</a:t>
            </a:r>
            <a:r>
              <a:rPr lang="en-US" altLang="ko-KR" b="1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:</a:t>
            </a:r>
            <a:r>
              <a:rPr lang="en-US" altLang="ko-KR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조건문</a:t>
            </a:r>
            <a:r>
              <a:rPr lang="en-US" altLang="ko-KR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(if) 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활용한 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  <a:cs typeface="Calibri"/>
              </a:rPr>
              <a:t>엄밀한 예외 처리</a:t>
            </a:r>
            <a:endParaRPr lang="en-US" altLang="ko-KR" b="1">
              <a:solidFill>
                <a:srgbClr val="FF0000"/>
              </a:solidFill>
              <a:latin typeface="+mj-ea"/>
              <a:ea typeface="+mj-ea"/>
              <a:cs typeface="Calibri"/>
            </a:endParaRPr>
          </a:p>
          <a:p>
            <a:endParaRPr lang="en-US" altLang="ko-KR" b="1">
              <a:solidFill>
                <a:srgbClr val="000000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2" name="슬라이드 번호 개체 틀 8">
            <a:extLst>
              <a:ext uri="{FF2B5EF4-FFF2-40B4-BE49-F238E27FC236}">
                <a16:creationId xmlns:a16="http://schemas.microsoft.com/office/drawing/2014/main" id="{F64EBDBA-275B-4269-85BD-AD6F2F45175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3289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536725-A4FB-4F41-A944-FF2A36FCDB5C}"/>
              </a:ext>
            </a:extLst>
          </p:cNvPr>
          <p:cNvSpPr/>
          <p:nvPr/>
        </p:nvSpPr>
        <p:spPr>
          <a:xfrm>
            <a:off x="171448" y="1959123"/>
            <a:ext cx="8801100" cy="425128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/>
                <a:ea typeface="나눔고딕 ExtraBold"/>
              </a:rPr>
              <a:t>8. </a:t>
            </a:r>
            <a:r>
              <a:rPr lang="ko-KR" altLang="en-US">
                <a:latin typeface="나눔고딕 ExtraBold"/>
                <a:ea typeface="나눔고딕 ExtraBold"/>
              </a:rPr>
              <a:t>결론 및 현실적인 제약요건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1E0DE055-125C-407C-8239-06BC1ADFEF29}"/>
              </a:ext>
            </a:extLst>
          </p:cNvPr>
          <p:cNvSpPr txBox="1"/>
          <p:nvPr/>
        </p:nvSpPr>
        <p:spPr>
          <a:xfrm>
            <a:off x="347894" y="2743531"/>
            <a:ext cx="8448209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/>
                <a:ea typeface="맑은 고딕"/>
                <a:cs typeface="+mn-lt"/>
              </a:rPr>
              <a:t> 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제안서를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바탕으로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충실하게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프로젝트를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수행하였으며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그에 따라 수업 시간 외</a:t>
            </a:r>
          </a:p>
          <a:p>
            <a:r>
              <a:rPr lang="en-US" altLang="ko-KR">
                <a:latin typeface="맑은 고딕"/>
                <a:ea typeface="맑은 고딕"/>
                <a:cs typeface="+mn-lt"/>
              </a:rPr>
              <a:t>  에 다뤄보지 않은 다른 센서들을 사용해 볼 수 있었다.</a:t>
            </a:r>
          </a:p>
          <a:p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Calibri"/>
                <a:ea typeface="맑은 고딕"/>
                <a:cs typeface="+mn-lt"/>
              </a:rPr>
              <a:t> 프로젝트를 실시하면서 폴링 방식에 대한 한계를 느꼈으며 그에 따라 멀티테스킹</a:t>
            </a:r>
          </a:p>
          <a:p>
            <a:r>
              <a:rPr lang="en-US" altLang="ko-KR">
                <a:latin typeface="Calibri"/>
                <a:ea typeface="맑은 고딕"/>
                <a:cs typeface="+mn-lt"/>
              </a:rPr>
              <a:t>   이 가능한 인터럽트 처리를 통해 작품성을 향상시키는 것으로 극복하였다.</a:t>
            </a:r>
          </a:p>
          <a:p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/>
                <a:ea typeface="맑은 고딕"/>
                <a:cs typeface="+mn-lt"/>
              </a:rPr>
              <a:t> 더 많은 수의 LED와 버튼을 사용함으로써 더욱 다채로운 게임을 만들 수 있었</a:t>
            </a:r>
          </a:p>
          <a:p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  는데 Uno 핀 수 의 한계때문에 불가능하였다.</a:t>
            </a:r>
          </a:p>
          <a:p>
            <a:endParaRPr lang="en-US" altLang="ko-KR" b="1">
              <a:solidFill>
                <a:srgbClr val="000000"/>
              </a:solidFill>
              <a:latin typeface="+mj-ea"/>
              <a:ea typeface="+mj-ea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맑은 고딕"/>
                <a:cs typeface="Calibri"/>
              </a:rPr>
              <a:t> 점프선들이 너무 얽혀있어서 타이머와 LED를 확실하게 확인할 수 없었다.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>
              <a:solidFill>
                <a:srgbClr val="000000"/>
              </a:solidFill>
              <a:latin typeface="+mn-ea"/>
              <a:ea typeface="+mj-ea"/>
              <a:cs typeface="Calibri"/>
            </a:endParaRPr>
          </a:p>
          <a:p>
            <a:endParaRPr lang="en-US" altLang="ko-KR" b="1">
              <a:solidFill>
                <a:srgbClr val="000000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2" name="슬라이드 번호 개체 틀 8">
            <a:extLst>
              <a:ext uri="{FF2B5EF4-FFF2-40B4-BE49-F238E27FC236}">
                <a16:creationId xmlns:a16="http://schemas.microsoft.com/office/drawing/2014/main" id="{F64EBDBA-275B-4269-85BD-AD6F2F45175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90436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99296" y="4718633"/>
            <a:ext cx="177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</a:t>
            </a:r>
            <a:r>
              <a:rPr lang="ko-KR" altLang="en-US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4800" b="1" spc="-15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369C9C52-10E8-409C-A0D3-CDD3F72C5270}"/>
              </a:ext>
            </a:extLst>
          </p:cNvPr>
          <p:cNvSpPr/>
          <p:nvPr/>
        </p:nvSpPr>
        <p:spPr>
          <a:xfrm>
            <a:off x="1057926" y="5798264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0001" y="759269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2761" y="1710908"/>
            <a:ext cx="73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2400" b="1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57927" y="167394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12843" y="171116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57927" y="226938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112843" y="229708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32759" y="2870312"/>
            <a:ext cx="16562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시스템 구성</a:t>
            </a:r>
            <a:endParaRPr lang="ko-KR" altLang="en-US" sz="2400" b="1" spc="-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57927" y="3411483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12843" y="3439182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2761" y="3420715"/>
            <a:ext cx="202491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주요 코드 리뷰</a:t>
            </a:r>
            <a:endParaRPr lang="ko-KR" altLang="en-US" sz="2400" b="1" spc="-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324660-345F-4815-BFF0-8E7927D6CFFF}"/>
              </a:ext>
            </a:extLst>
          </p:cNvPr>
          <p:cNvSpPr txBox="1"/>
          <p:nvPr/>
        </p:nvSpPr>
        <p:spPr>
          <a:xfrm>
            <a:off x="1732759" y="2311965"/>
            <a:ext cx="224612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시나리오</a:t>
            </a:r>
          </a:p>
        </p:txBody>
      </p:sp>
      <p:sp>
        <p:nvSpPr>
          <p:cNvPr id="31" name="모서리가 둥근 직사각형 23">
            <a:extLst>
              <a:ext uri="{FF2B5EF4-FFF2-40B4-BE49-F238E27FC236}">
                <a16:creationId xmlns:a16="http://schemas.microsoft.com/office/drawing/2014/main" id="{613A9111-F7EE-4F8E-ABDE-82BBA1ECB4CB}"/>
              </a:ext>
            </a:extLst>
          </p:cNvPr>
          <p:cNvSpPr/>
          <p:nvPr/>
        </p:nvSpPr>
        <p:spPr>
          <a:xfrm>
            <a:off x="1057925" y="2839239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108E9-B72B-4801-9C1E-CD7EDD36804F}"/>
              </a:ext>
            </a:extLst>
          </p:cNvPr>
          <p:cNvSpPr txBox="1"/>
          <p:nvPr/>
        </p:nvSpPr>
        <p:spPr>
          <a:xfrm>
            <a:off x="1112843" y="2860133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5" name="모서리가 둥근 직사각형 23">
            <a:extLst>
              <a:ext uri="{FF2B5EF4-FFF2-40B4-BE49-F238E27FC236}">
                <a16:creationId xmlns:a16="http://schemas.microsoft.com/office/drawing/2014/main" id="{8B896BFC-39CA-4540-AD26-87AF646198FF}"/>
              </a:ext>
            </a:extLst>
          </p:cNvPr>
          <p:cNvSpPr/>
          <p:nvPr/>
        </p:nvSpPr>
        <p:spPr>
          <a:xfrm>
            <a:off x="1057927" y="4023517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5874B-365D-4D05-B981-A226EE8C6C2B}"/>
              </a:ext>
            </a:extLst>
          </p:cNvPr>
          <p:cNvSpPr txBox="1"/>
          <p:nvPr/>
        </p:nvSpPr>
        <p:spPr>
          <a:xfrm>
            <a:off x="1112843" y="4051216"/>
            <a:ext cx="3770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5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58B8D-A2E4-4F90-9F24-296957E4F9B8}"/>
              </a:ext>
            </a:extLst>
          </p:cNvPr>
          <p:cNvSpPr txBox="1"/>
          <p:nvPr/>
        </p:nvSpPr>
        <p:spPr>
          <a:xfrm>
            <a:off x="1732761" y="4032749"/>
            <a:ext cx="161133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시스템 사진</a:t>
            </a:r>
            <a:endParaRPr lang="ko-KR" altLang="en-US" sz="2400" b="1" spc="-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모서리가 둥근 직사각형 23">
            <a:extLst>
              <a:ext uri="{FF2B5EF4-FFF2-40B4-BE49-F238E27FC236}">
                <a16:creationId xmlns:a16="http://schemas.microsoft.com/office/drawing/2014/main" id="{DB0372C7-B1D6-4BB1-9765-07684EAF49FA}"/>
              </a:ext>
            </a:extLst>
          </p:cNvPr>
          <p:cNvSpPr/>
          <p:nvPr/>
        </p:nvSpPr>
        <p:spPr>
          <a:xfrm>
            <a:off x="1057927" y="464478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826F9B-24C7-4F55-8B96-3A5F17E0046C}"/>
              </a:ext>
            </a:extLst>
          </p:cNvPr>
          <p:cNvSpPr txBox="1"/>
          <p:nvPr/>
        </p:nvSpPr>
        <p:spPr>
          <a:xfrm>
            <a:off x="1112843" y="4672484"/>
            <a:ext cx="3770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6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3711E7-97DA-4D9E-918C-518367F7F21F}"/>
              </a:ext>
            </a:extLst>
          </p:cNvPr>
          <p:cNvSpPr txBox="1"/>
          <p:nvPr/>
        </p:nvSpPr>
        <p:spPr>
          <a:xfrm>
            <a:off x="1732761" y="4654017"/>
            <a:ext cx="231986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시현 영상</a:t>
            </a:r>
          </a:p>
        </p:txBody>
      </p:sp>
      <p:sp>
        <p:nvSpPr>
          <p:cNvPr id="37" name="모서리가 둥근 직사각형 23">
            <a:extLst>
              <a:ext uri="{FF2B5EF4-FFF2-40B4-BE49-F238E27FC236}">
                <a16:creationId xmlns:a16="http://schemas.microsoft.com/office/drawing/2014/main" id="{8EF47E4E-9816-485E-A8C2-00D16B329894}"/>
              </a:ext>
            </a:extLst>
          </p:cNvPr>
          <p:cNvSpPr/>
          <p:nvPr/>
        </p:nvSpPr>
        <p:spPr>
          <a:xfrm>
            <a:off x="1057927" y="524758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A6AC9-75A7-47E8-9ECB-547E4A96AC3F}"/>
              </a:ext>
            </a:extLst>
          </p:cNvPr>
          <p:cNvSpPr txBox="1"/>
          <p:nvPr/>
        </p:nvSpPr>
        <p:spPr>
          <a:xfrm>
            <a:off x="1112843" y="5275284"/>
            <a:ext cx="3770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7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0DD553-E57A-4D9E-84B0-ECDFE86A57FE}"/>
              </a:ext>
            </a:extLst>
          </p:cNvPr>
          <p:cNvSpPr txBox="1"/>
          <p:nvPr/>
        </p:nvSpPr>
        <p:spPr>
          <a:xfrm>
            <a:off x="1732761" y="5256817"/>
            <a:ext cx="283923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고려 요소 적용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5FAFD-5D09-4FDD-90C0-4B323FFED54A}"/>
              </a:ext>
            </a:extLst>
          </p:cNvPr>
          <p:cNvSpPr txBox="1"/>
          <p:nvPr/>
        </p:nvSpPr>
        <p:spPr>
          <a:xfrm>
            <a:off x="1093792" y="5837258"/>
            <a:ext cx="377027" cy="4247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/>
                <a:ea typeface="HY견고딕"/>
                <a:cs typeface="+mj-cs"/>
              </a:rPr>
              <a:t>8</a:t>
            </a:r>
            <a:endParaRPr lang="en-US" altLang="ko-KR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017C00-357C-43D1-BDB8-FCDEB910E460}"/>
              </a:ext>
            </a:extLst>
          </p:cNvPr>
          <p:cNvSpPr txBox="1"/>
          <p:nvPr/>
        </p:nvSpPr>
        <p:spPr>
          <a:xfrm>
            <a:off x="1732761" y="5837842"/>
            <a:ext cx="37633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결론 및 현실적인 제약사항</a:t>
            </a:r>
            <a:endParaRPr lang="ko-KR" altLang="en-US" sz="2400" b="1" spc="-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F1B9D5-D5DA-4C4B-B099-3DC9AB7BE2AA}"/>
              </a:ext>
            </a:extLst>
          </p:cNvPr>
          <p:cNvGrpSpPr/>
          <p:nvPr/>
        </p:nvGrpSpPr>
        <p:grpSpPr>
          <a:xfrm>
            <a:off x="595185" y="2987943"/>
            <a:ext cx="2644966" cy="2584567"/>
            <a:chOff x="595185" y="2987943"/>
            <a:chExt cx="2644966" cy="2584567"/>
          </a:xfrm>
        </p:grpSpPr>
        <p:sp>
          <p:nvSpPr>
            <p:cNvPr id="5" name="직사각형 4"/>
            <p:cNvSpPr/>
            <p:nvPr/>
          </p:nvSpPr>
          <p:spPr>
            <a:xfrm>
              <a:off x="675624" y="2987943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선정 이유</a:t>
              </a:r>
              <a:endParaRPr lang="en-US" altLang="ko-KR" sz="20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95185" y="3429815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2200" b="1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32266" y="5526263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4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335614" y="298794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49517" y="3429815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다양한 센서를 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활용하여 기억력을 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기르기 위한 게임 제작</a:t>
            </a:r>
            <a:endParaRPr 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5553" y="5526263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93C1E6-4FF9-4D13-9D34-E916BB9CB6FD}"/>
              </a:ext>
            </a:extLst>
          </p:cNvPr>
          <p:cNvGrpSpPr/>
          <p:nvPr/>
        </p:nvGrpSpPr>
        <p:grpSpPr>
          <a:xfrm>
            <a:off x="5890299" y="2987943"/>
            <a:ext cx="2644966" cy="2584567"/>
            <a:chOff x="5890299" y="2987943"/>
            <a:chExt cx="2644966" cy="2584567"/>
          </a:xfrm>
        </p:grpSpPr>
        <p:sp>
          <p:nvSpPr>
            <p:cNvPr id="7" name="직사각형 6"/>
            <p:cNvSpPr/>
            <p:nvPr/>
          </p:nvSpPr>
          <p:spPr>
            <a:xfrm>
              <a:off x="5958840" y="2987943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90299" y="3429815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spc="-6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센서들의 연동학습</a:t>
              </a:r>
              <a:endParaRPr lang="en-US" altLang="ko-KR" sz="2000" b="1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spc="-6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spc="-6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기억력 향상</a:t>
              </a:r>
              <a:endParaRPr lang="en-US" altLang="ko-KR" sz="2000" b="1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958840" y="5526263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6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/>
                <a:ea typeface="나눔고딕 ExtraBold"/>
              </a:rPr>
              <a:t>1. </a:t>
            </a:r>
            <a:r>
              <a:rPr lang="en-US" altLang="ko-KR" err="1">
                <a:latin typeface="나눔고딕 ExtraBold"/>
                <a:ea typeface="나눔고딕 ExtraBold"/>
              </a:rPr>
              <a:t>개요</a:t>
            </a:r>
            <a:endParaRPr lang="ko-KR" altLang="en-US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4267F456-57CC-4D78-B83D-4FBBD1157019}"/>
              </a:ext>
            </a:extLst>
          </p:cNvPr>
          <p:cNvSpPr/>
          <p:nvPr/>
        </p:nvSpPr>
        <p:spPr>
          <a:xfrm>
            <a:off x="5961902" y="2988644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000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0055F-05AB-41BB-BCA7-C8694DDCA383}"/>
              </a:ext>
            </a:extLst>
          </p:cNvPr>
          <p:cNvSpPr txBox="1"/>
          <p:nvPr/>
        </p:nvSpPr>
        <p:spPr>
          <a:xfrm>
            <a:off x="5925630" y="2990766"/>
            <a:ext cx="2583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</a:rPr>
              <a:t>기대효과</a:t>
            </a:r>
            <a:endParaRPr lang="en-US" b="1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5DE02-ECF1-46AE-8AB1-76BD751B52A2}"/>
              </a:ext>
            </a:extLst>
          </p:cNvPr>
          <p:cNvSpPr txBox="1"/>
          <p:nvPr/>
        </p:nvSpPr>
        <p:spPr>
          <a:xfrm>
            <a:off x="3310206" y="3001010"/>
            <a:ext cx="2583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Calibri"/>
              </a:rPr>
              <a:t>목적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C6A077-DFB0-4D61-8D66-6613076D8D05}"/>
              </a:ext>
            </a:extLst>
          </p:cNvPr>
          <p:cNvSpPr/>
          <p:nvPr/>
        </p:nvSpPr>
        <p:spPr>
          <a:xfrm>
            <a:off x="1484240" y="2097605"/>
            <a:ext cx="6175519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아두이노로</a:t>
            </a:r>
            <a:r>
              <a:rPr lang="ko-KR" altLang="en-US" sz="238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기억력 테스트 게임 만들기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7C051B-B391-4B7D-A751-E847DA2A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1925" y="6267642"/>
            <a:ext cx="2057400" cy="365125"/>
          </a:xfrm>
        </p:spPr>
        <p:txBody>
          <a:bodyPr/>
          <a:lstStyle/>
          <a:p>
            <a:r>
              <a:rPr lang="en-US" altLang="ko-KR" sz="2400">
                <a:solidFill>
                  <a:schemeClr val="tx1"/>
                </a:solidFill>
              </a:rPr>
              <a:t>1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C21B25-76EF-46A7-AC06-1F1E23830DC9}"/>
              </a:ext>
            </a:extLst>
          </p:cNvPr>
          <p:cNvSpPr/>
          <p:nvPr/>
        </p:nvSpPr>
        <p:spPr>
          <a:xfrm>
            <a:off x="608735" y="3459140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47338C-8C37-4BA5-B7AA-85FC8A4F7F6D}"/>
              </a:ext>
            </a:extLst>
          </p:cNvPr>
          <p:cNvSpPr/>
          <p:nvPr/>
        </p:nvSpPr>
        <p:spPr>
          <a:xfrm>
            <a:off x="618101" y="3414352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아두이노로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 재미있는 게임을 구현하기 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위하여 선정</a:t>
            </a:r>
            <a:endParaRPr 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9FBD56-4276-40C5-A594-2B3701473680}"/>
              </a:ext>
            </a:extLst>
          </p:cNvPr>
          <p:cNvSpPr/>
          <p:nvPr/>
        </p:nvSpPr>
        <p:spPr>
          <a:xfrm>
            <a:off x="171450" y="1896779"/>
            <a:ext cx="8801100" cy="425128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시스템 시나리오</a:t>
            </a:r>
          </a:p>
        </p:txBody>
      </p:sp>
      <p:pic>
        <p:nvPicPr>
          <p:cNvPr id="33" name="그림 32" descr="컴퓨터이(가) 표시된 사진&#10;&#10;자동 생성된 설명">
            <a:extLst>
              <a:ext uri="{FF2B5EF4-FFF2-40B4-BE49-F238E27FC236}">
                <a16:creationId xmlns:a16="http://schemas.microsoft.com/office/drawing/2014/main" id="{BFEB2660-AA57-48FA-8EDC-FFF204108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1270" y="1883566"/>
            <a:ext cx="603509" cy="14715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DE3C8FC-539E-4774-B3E5-F71A66C1CC18}"/>
              </a:ext>
            </a:extLst>
          </p:cNvPr>
          <p:cNvSpPr txBox="1"/>
          <p:nvPr/>
        </p:nvSpPr>
        <p:spPr>
          <a:xfrm>
            <a:off x="287234" y="3016089"/>
            <a:ext cx="1637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환영 메시지 출력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5625A7F-BE23-4FBF-B70E-7135102D49BB}"/>
              </a:ext>
            </a:extLst>
          </p:cNvPr>
          <p:cNvCxnSpPr>
            <a:cxnSpLocks/>
          </p:cNvCxnSpPr>
          <p:nvPr/>
        </p:nvCxnSpPr>
        <p:spPr>
          <a:xfrm>
            <a:off x="1796610" y="2619355"/>
            <a:ext cx="52631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0F2E22B-EF45-464A-A3A4-001A8BDADA5A}"/>
              </a:ext>
            </a:extLst>
          </p:cNvPr>
          <p:cNvSpPr txBox="1"/>
          <p:nvPr/>
        </p:nvSpPr>
        <p:spPr>
          <a:xfrm>
            <a:off x="3688391" y="3008137"/>
            <a:ext cx="115668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시작 버튼을 </a:t>
            </a:r>
            <a:endParaRPr lang="en-US" altLang="ko-KR" sz="1300" b="1">
              <a:latin typeface="+mj-ea"/>
              <a:ea typeface="+mj-ea"/>
            </a:endParaRPr>
          </a:p>
          <a:p>
            <a:r>
              <a:rPr lang="ko-KR" altLang="en-US" sz="1300" b="1">
                <a:latin typeface="+mj-ea"/>
                <a:ea typeface="+mj-ea"/>
              </a:rPr>
              <a:t>클릭해 시작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EAAC52-8E5F-4942-ABDD-5C73D0AFCCB7}"/>
              </a:ext>
            </a:extLst>
          </p:cNvPr>
          <p:cNvSpPr txBox="1"/>
          <p:nvPr/>
        </p:nvSpPr>
        <p:spPr>
          <a:xfrm>
            <a:off x="5153577" y="3003473"/>
            <a:ext cx="1274243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기억력 문제</a:t>
            </a:r>
            <a:endParaRPr lang="en-US" altLang="ko-KR" sz="1300" b="1">
              <a:latin typeface="+mj-ea"/>
              <a:ea typeface="+mj-ea"/>
            </a:endParaRPr>
          </a:p>
          <a:p>
            <a:r>
              <a:rPr lang="en-US" altLang="ko-KR" sz="1300" b="1">
                <a:latin typeface="+mj-ea"/>
                <a:ea typeface="+mj-ea"/>
              </a:rPr>
              <a:t>LED</a:t>
            </a:r>
            <a:r>
              <a:rPr lang="ko-KR" altLang="en-US" sz="1300" b="1">
                <a:latin typeface="+mj-ea"/>
                <a:ea typeface="+mj-ea"/>
              </a:rPr>
              <a:t> 패턴출력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C742C05-EF66-4E50-910C-39E3178B39BA}"/>
              </a:ext>
            </a:extLst>
          </p:cNvPr>
          <p:cNvCxnSpPr>
            <a:cxnSpLocks/>
          </p:cNvCxnSpPr>
          <p:nvPr/>
        </p:nvCxnSpPr>
        <p:spPr>
          <a:xfrm flipV="1">
            <a:off x="6064242" y="2666509"/>
            <a:ext cx="483757" cy="13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899B194-85DF-4264-9F63-B5AADFB13674}"/>
              </a:ext>
            </a:extLst>
          </p:cNvPr>
          <p:cNvSpPr txBox="1"/>
          <p:nvPr/>
        </p:nvSpPr>
        <p:spPr>
          <a:xfrm>
            <a:off x="6712220" y="3068462"/>
            <a:ext cx="20940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>
                <a:latin typeface="+mj-ea"/>
                <a:ea typeface="+mj-ea"/>
              </a:rPr>
              <a:t>기억한 후 버튼을 클릭 </a:t>
            </a:r>
            <a:r>
              <a:rPr lang="en-US" altLang="ko-KR" sz="1200" b="1">
                <a:latin typeface="+mj-ea"/>
                <a:ea typeface="+mj-ea"/>
              </a:rPr>
              <a:t>or</a:t>
            </a:r>
            <a:r>
              <a:rPr lang="ko-KR" altLang="en-US" sz="1200" b="1">
                <a:latin typeface="+mj-ea"/>
                <a:ea typeface="+mj-ea"/>
              </a:rPr>
              <a:t> 센서 인식하여 정답 맞추기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890571A-A7F1-4CA3-A5BE-2424B330E907}"/>
              </a:ext>
            </a:extLst>
          </p:cNvPr>
          <p:cNvCxnSpPr>
            <a:cxnSpLocks/>
          </p:cNvCxnSpPr>
          <p:nvPr/>
        </p:nvCxnSpPr>
        <p:spPr>
          <a:xfrm flipH="1">
            <a:off x="5984219" y="3837618"/>
            <a:ext cx="505921" cy="26496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DBC250D-82D0-415D-8941-650357623D6E}"/>
              </a:ext>
            </a:extLst>
          </p:cNvPr>
          <p:cNvSpPr txBox="1"/>
          <p:nvPr/>
        </p:nvSpPr>
        <p:spPr>
          <a:xfrm>
            <a:off x="1840937" y="4126695"/>
            <a:ext cx="266267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b="1">
                <a:latin typeface="+mj-ea"/>
                <a:ea typeface="+mj-ea"/>
              </a:rPr>
              <a:t>“Excellent! Let’s Next Round!” </a:t>
            </a:r>
            <a:r>
              <a:rPr lang="ko-KR" altLang="en-US" sz="1400" b="1">
                <a:latin typeface="+mj-ea"/>
                <a:ea typeface="+mj-ea"/>
              </a:rPr>
              <a:t>출력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99EF08C-496A-441E-AB35-602548DB37FB}"/>
              </a:ext>
            </a:extLst>
          </p:cNvPr>
          <p:cNvSpPr/>
          <p:nvPr/>
        </p:nvSpPr>
        <p:spPr>
          <a:xfrm rot="2640000">
            <a:off x="4993976" y="3744109"/>
            <a:ext cx="777598" cy="78438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ea"/>
              <a:ea typeface="+mj-ea"/>
              <a:cs typeface="Calibri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C76500-3E51-4459-BE2D-072CA0959242}"/>
              </a:ext>
            </a:extLst>
          </p:cNvPr>
          <p:cNvSpPr txBox="1"/>
          <p:nvPr/>
        </p:nvSpPr>
        <p:spPr>
          <a:xfrm>
            <a:off x="4819920" y="3947701"/>
            <a:ext cx="1165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latin typeface="+mj-ea"/>
                <a:ea typeface="+mj-ea"/>
                <a:cs typeface="Calibri"/>
              </a:rPr>
              <a:t>성공여부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ACAF8F-7F72-42B2-BC07-85F91733100B}"/>
              </a:ext>
            </a:extLst>
          </p:cNvPr>
          <p:cNvCxnSpPr>
            <a:cxnSpLocks/>
          </p:cNvCxnSpPr>
          <p:nvPr/>
        </p:nvCxnSpPr>
        <p:spPr>
          <a:xfrm flipH="1" flipV="1">
            <a:off x="3885734" y="3923454"/>
            <a:ext cx="892201" cy="2171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11485AB-202C-4035-A6C0-CE735BF9D92C}"/>
              </a:ext>
            </a:extLst>
          </p:cNvPr>
          <p:cNvSpPr txBox="1"/>
          <p:nvPr/>
        </p:nvSpPr>
        <p:spPr>
          <a:xfrm>
            <a:off x="4049359" y="3545347"/>
            <a:ext cx="57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latin typeface="+mj-ea"/>
                <a:ea typeface="+mj-ea"/>
                <a:cs typeface="Calibri"/>
              </a:rPr>
              <a:t>YES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6F343E-C3CD-4AD3-925E-F381871D2062}"/>
              </a:ext>
            </a:extLst>
          </p:cNvPr>
          <p:cNvSpPr txBox="1"/>
          <p:nvPr/>
        </p:nvSpPr>
        <p:spPr>
          <a:xfrm>
            <a:off x="4274146" y="4310268"/>
            <a:ext cx="57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latin typeface="+mj-ea"/>
                <a:ea typeface="+mj-ea"/>
                <a:cs typeface="Calibri"/>
              </a:rPr>
              <a:t>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256A1-B51E-4E68-B05F-7DD99358F18F}"/>
              </a:ext>
            </a:extLst>
          </p:cNvPr>
          <p:cNvSpPr txBox="1"/>
          <p:nvPr/>
        </p:nvSpPr>
        <p:spPr>
          <a:xfrm>
            <a:off x="6845147" y="4430100"/>
            <a:ext cx="1815195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제한시간 타이머 작동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0BE6B7E-001C-4107-A2AF-791C340685EF}"/>
              </a:ext>
            </a:extLst>
          </p:cNvPr>
          <p:cNvCxnSpPr>
            <a:cxnSpLocks/>
          </p:cNvCxnSpPr>
          <p:nvPr/>
        </p:nvCxnSpPr>
        <p:spPr>
          <a:xfrm flipH="1">
            <a:off x="3977764" y="4547139"/>
            <a:ext cx="1083581" cy="25145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2CF6BE3-97D1-4D0D-AEC2-99E29C18257F}"/>
              </a:ext>
            </a:extLst>
          </p:cNvPr>
          <p:cNvCxnSpPr>
            <a:cxnSpLocks/>
          </p:cNvCxnSpPr>
          <p:nvPr/>
        </p:nvCxnSpPr>
        <p:spPr>
          <a:xfrm>
            <a:off x="4777935" y="2666509"/>
            <a:ext cx="56681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1E1F5A-2182-4060-B99E-7681E753AFA4}"/>
              </a:ext>
            </a:extLst>
          </p:cNvPr>
          <p:cNvSpPr txBox="1"/>
          <p:nvPr/>
        </p:nvSpPr>
        <p:spPr>
          <a:xfrm>
            <a:off x="2148055" y="2970889"/>
            <a:ext cx="141059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배경음악 재생</a:t>
            </a:r>
          </a:p>
        </p:txBody>
      </p:sp>
      <p:sp>
        <p:nvSpPr>
          <p:cNvPr id="36" name="슬라이드 번호 개체 틀 8">
            <a:extLst>
              <a:ext uri="{FF2B5EF4-FFF2-40B4-BE49-F238E27FC236}">
                <a16:creationId xmlns:a16="http://schemas.microsoft.com/office/drawing/2014/main" id="{5953562B-440C-4EBA-8B4C-A40505AA0B58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2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67B9AB7-09BA-4881-84DA-06ED41918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077" y="2157953"/>
            <a:ext cx="741769" cy="853034"/>
          </a:xfrm>
          <a:prstGeom prst="rect">
            <a:avLst/>
          </a:prstGeom>
        </p:spPr>
      </p:pic>
      <p:pic>
        <p:nvPicPr>
          <p:cNvPr id="16" name="그림 15" descr="실내, 테이블, 빨간색, 컵이(가) 표시된 사진&#10;&#10;자동 생성된 설명">
            <a:extLst>
              <a:ext uri="{FF2B5EF4-FFF2-40B4-BE49-F238E27FC236}">
                <a16:creationId xmlns:a16="http://schemas.microsoft.com/office/drawing/2014/main" id="{728BAB6D-F6BC-40D4-864F-782482E263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26" y="2239629"/>
            <a:ext cx="617935" cy="752946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CC4E22-8507-4037-A270-A7850DED6663}"/>
              </a:ext>
            </a:extLst>
          </p:cNvPr>
          <p:cNvCxnSpPr>
            <a:cxnSpLocks/>
          </p:cNvCxnSpPr>
          <p:nvPr/>
        </p:nvCxnSpPr>
        <p:spPr>
          <a:xfrm>
            <a:off x="3290678" y="2639820"/>
            <a:ext cx="43774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 descr="실내, 테이블, 빨간색, 컵이(가) 표시된 사진&#10;&#10;자동 생성된 설명">
            <a:extLst>
              <a:ext uri="{FF2B5EF4-FFF2-40B4-BE49-F238E27FC236}">
                <a16:creationId xmlns:a16="http://schemas.microsoft.com/office/drawing/2014/main" id="{C0CF0B03-5B30-4C92-9CA8-EBDAD9CA76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20" y="2272283"/>
            <a:ext cx="617935" cy="752946"/>
          </a:xfrm>
          <a:prstGeom prst="rect">
            <a:avLst/>
          </a:prstGeom>
        </p:spPr>
      </p:pic>
      <p:pic>
        <p:nvPicPr>
          <p:cNvPr id="60" name="그림 59" descr="컴퓨터이(가) 표시된 사진&#10;&#10;자동 생성된 설명">
            <a:extLst>
              <a:ext uri="{FF2B5EF4-FFF2-40B4-BE49-F238E27FC236}">
                <a16:creationId xmlns:a16="http://schemas.microsoft.com/office/drawing/2014/main" id="{C0231508-FCB9-4930-A331-FB9724EE0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4141" y="3174471"/>
            <a:ext cx="492441" cy="14715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EF4B4A1-6845-47AE-830F-D444ABF12F4D}"/>
              </a:ext>
            </a:extLst>
          </p:cNvPr>
          <p:cNvSpPr txBox="1"/>
          <p:nvPr/>
        </p:nvSpPr>
        <p:spPr>
          <a:xfrm>
            <a:off x="2211668" y="4979322"/>
            <a:ext cx="172171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b="1">
                <a:latin typeface="+mj-ea"/>
              </a:rPr>
              <a:t>“You Lose!!!” </a:t>
            </a:r>
            <a:r>
              <a:rPr lang="ko-KR" altLang="en-US" sz="1400" b="1">
                <a:latin typeface="+mj-ea"/>
                <a:ea typeface="+mj-ea"/>
              </a:rPr>
              <a:t>출력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A3CC3A4-117A-4C9A-AAA5-2AF718DF05E7}"/>
              </a:ext>
            </a:extLst>
          </p:cNvPr>
          <p:cNvCxnSpPr>
            <a:cxnSpLocks/>
          </p:cNvCxnSpPr>
          <p:nvPr/>
        </p:nvCxnSpPr>
        <p:spPr>
          <a:xfrm flipH="1">
            <a:off x="1651351" y="4864541"/>
            <a:ext cx="62437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40CD2ED-8E90-4D5C-8F28-7EDAB5B391BC}"/>
              </a:ext>
            </a:extLst>
          </p:cNvPr>
          <p:cNvSpPr txBox="1"/>
          <p:nvPr/>
        </p:nvSpPr>
        <p:spPr>
          <a:xfrm>
            <a:off x="237869" y="3814603"/>
            <a:ext cx="16379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>
                <a:latin typeface="+mj-ea"/>
                <a:ea typeface="+mj-ea"/>
              </a:rPr>
              <a:t>다음 레벨로 이동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2D5E46E-8348-4E41-8870-F3DBFF70FB59}"/>
              </a:ext>
            </a:extLst>
          </p:cNvPr>
          <p:cNvCxnSpPr>
            <a:cxnSpLocks/>
          </p:cNvCxnSpPr>
          <p:nvPr/>
        </p:nvCxnSpPr>
        <p:spPr>
          <a:xfrm flipH="1">
            <a:off x="1815059" y="3956140"/>
            <a:ext cx="480044" cy="43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테이블, 전자기기, 앉아있는, 작은이(가) 표시된 사진&#10;&#10;자동 생성된 설명">
            <a:extLst>
              <a:ext uri="{FF2B5EF4-FFF2-40B4-BE49-F238E27FC236}">
                <a16:creationId xmlns:a16="http://schemas.microsoft.com/office/drawing/2014/main" id="{5EBD6B91-EFB1-4DE3-B11E-DA6410B696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49" y="2290036"/>
            <a:ext cx="817027" cy="752946"/>
          </a:xfrm>
          <a:prstGeom prst="rect">
            <a:avLst/>
          </a:prstGeom>
        </p:spPr>
      </p:pic>
      <p:pic>
        <p:nvPicPr>
          <p:cNvPr id="48" name="그림 47" descr="시계, 개체, 케이크이(가) 표시된 사진&#10;&#10;자동 생성된 설명">
            <a:extLst>
              <a:ext uri="{FF2B5EF4-FFF2-40B4-BE49-F238E27FC236}">
                <a16:creationId xmlns:a16="http://schemas.microsoft.com/office/drawing/2014/main" id="{191F6325-2E0D-46F1-98B8-821C8764C50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7" b="18363"/>
          <a:stretch/>
        </p:blipFill>
        <p:spPr>
          <a:xfrm rot="16200000">
            <a:off x="7345010" y="3749621"/>
            <a:ext cx="777173" cy="52117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115F0C-9307-4FDF-8468-D3FBE3D5CECF}"/>
              </a:ext>
            </a:extLst>
          </p:cNvPr>
          <p:cNvSpPr txBox="1"/>
          <p:nvPr/>
        </p:nvSpPr>
        <p:spPr>
          <a:xfrm>
            <a:off x="7441073" y="2494867"/>
            <a:ext cx="45853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b="1">
                <a:latin typeface="+mj-ea"/>
                <a:ea typeface="+mj-ea"/>
              </a:rPr>
              <a:t>OR</a:t>
            </a:r>
            <a:endParaRPr lang="ko-KR" altLang="en-US" sz="1400" b="1">
              <a:latin typeface="+mj-ea"/>
              <a:ea typeface="+mj-ea"/>
            </a:endParaRPr>
          </a:p>
        </p:txBody>
      </p:sp>
      <p:pic>
        <p:nvPicPr>
          <p:cNvPr id="57" name="그림 56" descr="표지판이(가) 표시된 사진&#10;&#10;자동 생성된 설명">
            <a:extLst>
              <a:ext uri="{FF2B5EF4-FFF2-40B4-BE49-F238E27FC236}">
                <a16:creationId xmlns:a16="http://schemas.microsoft.com/office/drawing/2014/main" id="{2E82A69A-E6B2-456B-BEE4-65CB2ACBD0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3" y="2243752"/>
            <a:ext cx="751205" cy="7512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A56C95-BB32-403F-A0C9-701FAF441132}"/>
              </a:ext>
            </a:extLst>
          </p:cNvPr>
          <p:cNvSpPr/>
          <p:nvPr/>
        </p:nvSpPr>
        <p:spPr>
          <a:xfrm>
            <a:off x="6588972" y="2058101"/>
            <a:ext cx="2303355" cy="27417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00D8DFC-A72E-4348-9E9D-836B6D329EA2}"/>
              </a:ext>
            </a:extLst>
          </p:cNvPr>
          <p:cNvSpPr txBox="1"/>
          <p:nvPr/>
        </p:nvSpPr>
        <p:spPr>
          <a:xfrm>
            <a:off x="5455145" y="5032711"/>
            <a:ext cx="14637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>
                <a:latin typeface="+mj-ea"/>
                <a:ea typeface="+mj-ea"/>
                <a:cs typeface="Calibri"/>
              </a:rPr>
              <a:t>제한시간 초과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F17B9DC-AD1D-4BCA-B84F-AF8E6C1EA1DB}"/>
              </a:ext>
            </a:extLst>
          </p:cNvPr>
          <p:cNvCxnSpPr>
            <a:cxnSpLocks/>
          </p:cNvCxnSpPr>
          <p:nvPr/>
        </p:nvCxnSpPr>
        <p:spPr>
          <a:xfrm flipH="1">
            <a:off x="4058968" y="4102585"/>
            <a:ext cx="3174984" cy="142725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2C9A5D-CBD5-48D4-97ED-A2A5ADCF95C6}"/>
              </a:ext>
            </a:extLst>
          </p:cNvPr>
          <p:cNvSpPr txBox="1"/>
          <p:nvPr/>
        </p:nvSpPr>
        <p:spPr>
          <a:xfrm>
            <a:off x="674222" y="4736090"/>
            <a:ext cx="9664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>
                <a:latin typeface="+mj-ea"/>
                <a:ea typeface="+mj-ea"/>
              </a:rPr>
              <a:t>초기 상태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B2256A-779F-4E65-8942-37447A3485CE}"/>
              </a:ext>
            </a:extLst>
          </p:cNvPr>
          <p:cNvSpPr txBox="1"/>
          <p:nvPr/>
        </p:nvSpPr>
        <p:spPr>
          <a:xfrm>
            <a:off x="2199461" y="5793030"/>
            <a:ext cx="170399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b="1">
                <a:latin typeface="+mj-ea"/>
              </a:rPr>
              <a:t>“Time Out!!! </a:t>
            </a:r>
            <a:r>
              <a:rPr lang="ko-KR" altLang="en-US" sz="1400" b="1">
                <a:latin typeface="+mj-ea"/>
                <a:ea typeface="+mj-ea"/>
              </a:rPr>
              <a:t>출력</a:t>
            </a:r>
          </a:p>
        </p:txBody>
      </p:sp>
      <p:pic>
        <p:nvPicPr>
          <p:cNvPr id="92" name="그림 91" descr="컴퓨터이(가) 표시된 사진&#10;&#10;자동 생성된 설명">
            <a:extLst>
              <a:ext uri="{FF2B5EF4-FFF2-40B4-BE49-F238E27FC236}">
                <a16:creationId xmlns:a16="http://schemas.microsoft.com/office/drawing/2014/main" id="{28B710AE-7A85-40A0-9962-BB78EDC6D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34603" y="3983591"/>
            <a:ext cx="492441" cy="1471578"/>
          </a:xfrm>
          <a:prstGeom prst="rect">
            <a:avLst/>
          </a:prstGeom>
        </p:spPr>
      </p:pic>
      <p:pic>
        <p:nvPicPr>
          <p:cNvPr id="93" name="그림 92" descr="컴퓨터이(가) 표시된 사진&#10;&#10;자동 생성된 설명">
            <a:extLst>
              <a:ext uri="{FF2B5EF4-FFF2-40B4-BE49-F238E27FC236}">
                <a16:creationId xmlns:a16="http://schemas.microsoft.com/office/drawing/2014/main" id="{08A5B3D3-A642-4A32-A4CA-6E2CB0022E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8625" y="4833872"/>
            <a:ext cx="492441" cy="1471578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E2F4103-C341-4255-9F5E-73422C4A42E3}"/>
              </a:ext>
            </a:extLst>
          </p:cNvPr>
          <p:cNvCxnSpPr>
            <a:cxnSpLocks/>
          </p:cNvCxnSpPr>
          <p:nvPr/>
        </p:nvCxnSpPr>
        <p:spPr>
          <a:xfrm flipH="1" flipV="1">
            <a:off x="1640622" y="5041898"/>
            <a:ext cx="635107" cy="52776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구성</a:t>
            </a: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</a:rPr>
              <a:t>3</a:t>
            </a:r>
            <a:endParaRPr lang="en-US" altLang="ko-KR" sz="2400">
              <a:solidFill>
                <a:schemeClr val="tx1"/>
              </a:solidFill>
              <a:ea typeface="맑은 고딕"/>
              <a:cs typeface="Calibri"/>
            </a:endParaRPr>
          </a:p>
        </p:txBody>
      </p:sp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id="{D2A650D3-E9FF-4DCC-8B31-C5C45B22C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8216" y="1543037"/>
            <a:ext cx="909153" cy="2209202"/>
          </a:xfrm>
          <a:prstGeom prst="rect">
            <a:avLst/>
          </a:prstGeom>
        </p:spPr>
      </p:pic>
      <p:pic>
        <p:nvPicPr>
          <p:cNvPr id="5" name="그림 4" descr="시계, 개체, 케이크이(가) 표시된 사진&#10;&#10;자동 생성된 설명">
            <a:extLst>
              <a:ext uri="{FF2B5EF4-FFF2-40B4-BE49-F238E27FC236}">
                <a16:creationId xmlns:a16="http://schemas.microsoft.com/office/drawing/2014/main" id="{07D6C6BD-EAE7-4B6C-AAFE-F88B70F3A5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7" b="18363"/>
          <a:stretch/>
        </p:blipFill>
        <p:spPr>
          <a:xfrm rot="16200000">
            <a:off x="3778484" y="1827465"/>
            <a:ext cx="878691" cy="463623"/>
          </a:xfrm>
          <a:prstGeom prst="rect">
            <a:avLst/>
          </a:prstGeom>
        </p:spPr>
      </p:pic>
      <p:pic>
        <p:nvPicPr>
          <p:cNvPr id="6" name="그림 5" descr="실내, 테이블, 빨간색, 컵이(가) 표시된 사진&#10;&#10;자동 생성된 설명">
            <a:extLst>
              <a:ext uri="{FF2B5EF4-FFF2-40B4-BE49-F238E27FC236}">
                <a16:creationId xmlns:a16="http://schemas.microsoft.com/office/drawing/2014/main" id="{92D0CC8A-10D2-47B6-9D35-864F6460F7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2" y="3863377"/>
            <a:ext cx="921904" cy="1138661"/>
          </a:xfrm>
          <a:prstGeom prst="rect">
            <a:avLst/>
          </a:prstGeom>
        </p:spPr>
      </p:pic>
      <p:pic>
        <p:nvPicPr>
          <p:cNvPr id="7" name="그림 6" descr="테이블, 전자기기, 앉아있는, 작은이(가) 표시된 사진&#10;&#10;자동 생성된 설명">
            <a:extLst>
              <a:ext uri="{FF2B5EF4-FFF2-40B4-BE49-F238E27FC236}">
                <a16:creationId xmlns:a16="http://schemas.microsoft.com/office/drawing/2014/main" id="{DB7BE8F3-BFC5-4131-86A3-49104341C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03" y="3269662"/>
            <a:ext cx="1942665" cy="1796612"/>
          </a:xfrm>
          <a:prstGeom prst="rect">
            <a:avLst/>
          </a:prstGeom>
        </p:spPr>
      </p:pic>
      <p:pic>
        <p:nvPicPr>
          <p:cNvPr id="8" name="그림 7" descr="앉아있는, 테이블, 쌍, 빨간색이(가) 표시된 사진&#10;&#10;자동 생성된 설명">
            <a:extLst>
              <a:ext uri="{FF2B5EF4-FFF2-40B4-BE49-F238E27FC236}">
                <a16:creationId xmlns:a16="http://schemas.microsoft.com/office/drawing/2014/main" id="{A0F1EAB0-54C6-42AB-AEDC-10757EF75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40000">
            <a:off x="5421328" y="3542238"/>
            <a:ext cx="853033" cy="1940441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5321BFAA-33E3-4BDB-BB29-7DF68E978D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11302" y="2650043"/>
            <a:ext cx="1127613" cy="1299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CF5847-A380-4F3B-B379-18838DE374B3}"/>
              </a:ext>
            </a:extLst>
          </p:cNvPr>
          <p:cNvSpPr txBox="1"/>
          <p:nvPr/>
        </p:nvSpPr>
        <p:spPr>
          <a:xfrm>
            <a:off x="-114412" y="3160049"/>
            <a:ext cx="2968579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500" b="1">
                <a:latin typeface="+mn-ea"/>
                <a:cs typeface="+mn-lt"/>
              </a:rPr>
              <a:t>LCD</a:t>
            </a:r>
            <a:r>
              <a:rPr lang="ko-KR" altLang="en-US" sz="1500" b="1">
                <a:latin typeface="+mn-ea"/>
                <a:cs typeface="+mn-lt"/>
              </a:rPr>
              <a:t> </a:t>
            </a:r>
            <a:r>
              <a:rPr lang="ko-KR" sz="1500" b="1">
                <a:latin typeface="+mn-ea"/>
                <a:cs typeface="+mn-lt"/>
              </a:rPr>
              <a:t>(</a:t>
            </a:r>
            <a:r>
              <a:rPr lang="en-US" altLang="ko-KR" sz="1500" b="1">
                <a:latin typeface="+mn-ea"/>
                <a:cs typeface="+mn-lt"/>
              </a:rPr>
              <a:t>Liquid</a:t>
            </a:r>
            <a:r>
              <a:rPr lang="ko-KR" altLang="en-US" sz="1500" b="1">
                <a:latin typeface="+mn-ea"/>
                <a:cs typeface="+mn-lt"/>
              </a:rPr>
              <a:t> </a:t>
            </a:r>
            <a:r>
              <a:rPr lang="en-US" altLang="ko-KR" sz="1500" b="1">
                <a:latin typeface="+mn-ea"/>
                <a:cs typeface="+mn-lt"/>
              </a:rPr>
              <a:t>Crystal Display</a:t>
            </a:r>
            <a:r>
              <a:rPr lang="ko-KR" sz="1500" b="1">
                <a:latin typeface="+mn-ea"/>
                <a:cs typeface="+mn-lt"/>
              </a:rPr>
              <a:t>)</a:t>
            </a:r>
            <a:endParaRPr lang="ko-KR" sz="1500" b="1">
              <a:latin typeface="+mn-ea"/>
            </a:endParaRPr>
          </a:p>
          <a:p>
            <a:pPr marL="285750" indent="-285750" algn="ctr">
              <a:buFont typeface="Wingdings"/>
              <a:buChar char="Ø"/>
            </a:pPr>
            <a:r>
              <a:rPr lang="ko-KR" sz="1500" b="1">
                <a:latin typeface="+mn-ea"/>
                <a:cs typeface="Calibri"/>
              </a:rPr>
              <a:t>게임 관련 메시지 </a:t>
            </a:r>
            <a:r>
              <a:rPr lang="ko-KR" altLang="en-US" sz="1500" b="1">
                <a:latin typeface="+mn-ea"/>
                <a:cs typeface="Calibri"/>
              </a:rPr>
              <a:t>출력</a:t>
            </a:r>
            <a:endParaRPr lang="ko-KR" sz="1500" b="1">
              <a:latin typeface="+mn-ea"/>
              <a:cs typeface="Calibri"/>
            </a:endParaRPr>
          </a:p>
          <a:p>
            <a:pPr algn="ctr"/>
            <a:endParaRPr lang="ko-KR" altLang="en-US" sz="1500" b="1">
              <a:latin typeface="+mn-ea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0705E2-82E5-4D4B-A9B8-3564E8D56D69}"/>
              </a:ext>
            </a:extLst>
          </p:cNvPr>
          <p:cNvSpPr txBox="1"/>
          <p:nvPr/>
        </p:nvSpPr>
        <p:spPr>
          <a:xfrm>
            <a:off x="2674512" y="2492062"/>
            <a:ext cx="3086636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>
                <a:latin typeface="+mn-ea"/>
                <a:cs typeface="+mn-lt"/>
              </a:rPr>
              <a:t>7-Segment</a:t>
            </a:r>
            <a:endParaRPr lang="ko-KR" sz="1500" b="1">
              <a:latin typeface="+mn-ea"/>
              <a:cs typeface="Calibri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altLang="ko-KR" sz="1500" b="1" err="1">
                <a:latin typeface="+mn-ea"/>
                <a:cs typeface="Calibri"/>
              </a:rPr>
              <a:t>게임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en-US" altLang="ko-KR" sz="1500" b="1" err="1">
                <a:latin typeface="+mn-ea"/>
                <a:cs typeface="Calibri"/>
              </a:rPr>
              <a:t>관련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en-US" altLang="ko-KR" sz="1500" b="1" err="1">
                <a:latin typeface="+mn-ea"/>
                <a:cs typeface="Calibri"/>
              </a:rPr>
              <a:t>시간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en-US" altLang="ko-KR" sz="1500" b="1" err="1">
                <a:latin typeface="+mn-ea"/>
                <a:cs typeface="Calibri"/>
              </a:rPr>
              <a:t>제한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en-US" altLang="ko-KR" sz="1500" b="1" err="1">
                <a:latin typeface="+mn-ea"/>
                <a:cs typeface="Calibri"/>
              </a:rPr>
              <a:t>출력</a:t>
            </a:r>
            <a:endParaRPr lang="en-US" altLang="ko-KR" sz="1500" b="1">
              <a:latin typeface="+mn-ea"/>
              <a:cs typeface="Calibri"/>
            </a:endParaRPr>
          </a:p>
          <a:p>
            <a:pPr algn="ctr"/>
            <a:endParaRPr lang="ko-KR" altLang="en-US" sz="1500" b="1">
              <a:latin typeface="+mn-ea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6BCD80-D728-4487-AD39-EDCB30CC40F2}"/>
              </a:ext>
            </a:extLst>
          </p:cNvPr>
          <p:cNvSpPr txBox="1"/>
          <p:nvPr/>
        </p:nvSpPr>
        <p:spPr>
          <a:xfrm>
            <a:off x="6323990" y="3869998"/>
            <a:ext cx="291491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 err="1">
                <a:latin typeface="+mn-ea"/>
                <a:cs typeface="Calibri"/>
              </a:rPr>
              <a:t>부저</a:t>
            </a:r>
            <a:endParaRPr lang="en-US" altLang="ko-KR" sz="1500" b="1">
              <a:latin typeface="+mn-ea"/>
              <a:cs typeface="Calibri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altLang="ko-KR" sz="1500" b="1" err="1">
                <a:latin typeface="+mn-ea"/>
                <a:cs typeface="Calibri"/>
              </a:rPr>
              <a:t>게임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ko-KR" altLang="en-US" sz="1500" b="1">
                <a:latin typeface="+mn-ea"/>
                <a:cs typeface="Calibri"/>
              </a:rPr>
              <a:t>시작 전 배경음악 재생</a:t>
            </a:r>
            <a:endParaRPr lang="en-US" altLang="ko-KR" sz="1500" b="1">
              <a:latin typeface="+mn-ea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5C0933-A75C-4C98-9337-23215CEE6125}"/>
              </a:ext>
            </a:extLst>
          </p:cNvPr>
          <p:cNvSpPr txBox="1"/>
          <p:nvPr/>
        </p:nvSpPr>
        <p:spPr>
          <a:xfrm>
            <a:off x="4386122" y="5543119"/>
            <a:ext cx="2914918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500" b="1">
                <a:latin typeface="+mn-ea"/>
                <a:cs typeface="Calibri"/>
              </a:rPr>
              <a:t>LED </a:t>
            </a:r>
            <a:r>
              <a:rPr lang="ko-KR" altLang="en-US" sz="1500" b="1" err="1">
                <a:latin typeface="+mn-ea"/>
                <a:cs typeface="Calibri"/>
              </a:rPr>
              <a:t>X</a:t>
            </a:r>
            <a:r>
              <a:rPr lang="ko-KR" altLang="en-US" sz="1500" b="1">
                <a:latin typeface="+mn-ea"/>
                <a:cs typeface="Calibri"/>
              </a:rPr>
              <a:t> 4</a:t>
            </a:r>
          </a:p>
          <a:p>
            <a:pPr marL="285750" indent="-285750" algn="ctr">
              <a:buFont typeface="Wingdings"/>
              <a:buChar char="Ø"/>
            </a:pPr>
            <a:r>
              <a:rPr lang="ko-KR" altLang="en-US" sz="1500" b="1">
                <a:latin typeface="+mn-ea"/>
                <a:cs typeface="Calibri"/>
              </a:rPr>
              <a:t>패턴 표시, 버튼 클릭과 장애물 </a:t>
            </a:r>
            <a:r>
              <a:rPr lang="ko-KR" altLang="en-US" sz="1500" b="1" err="1">
                <a:latin typeface="+mn-ea"/>
                <a:cs typeface="Calibri"/>
              </a:rPr>
              <a:t>감지시</a:t>
            </a:r>
            <a:r>
              <a:rPr lang="ko-KR" altLang="en-US" sz="1500" b="1">
                <a:latin typeface="+mn-ea"/>
                <a:cs typeface="Calibri"/>
              </a:rPr>
              <a:t> </a:t>
            </a:r>
            <a:r>
              <a:rPr lang="ko-KR" altLang="en-US" sz="1500" b="1" err="1">
                <a:latin typeface="+mn-ea"/>
                <a:cs typeface="Calibri"/>
              </a:rPr>
              <a:t>On</a:t>
            </a:r>
            <a:endParaRPr lang="ko-KR" altLang="en-US" sz="1500" b="1">
              <a:latin typeface="+mn-ea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2DA5E1-84E4-4815-A5BF-B05F0A093287}"/>
              </a:ext>
            </a:extLst>
          </p:cNvPr>
          <p:cNvSpPr txBox="1"/>
          <p:nvPr/>
        </p:nvSpPr>
        <p:spPr>
          <a:xfrm>
            <a:off x="2374004" y="5142963"/>
            <a:ext cx="296857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500" b="1">
                <a:latin typeface="+mn-ea"/>
                <a:cs typeface="+mn-lt"/>
              </a:rPr>
              <a:t>장애물 감지 센서</a:t>
            </a:r>
            <a:endParaRPr lang="ko-KR" sz="1500" b="1">
              <a:latin typeface="+mn-ea"/>
              <a:cs typeface="Calibri"/>
            </a:endParaRPr>
          </a:p>
          <a:p>
            <a:pPr marL="285750" indent="-285750" algn="ctr">
              <a:buFont typeface="Wingdings"/>
              <a:buChar char="Ø"/>
            </a:pPr>
            <a:r>
              <a:rPr lang="ko-KR" sz="1500" b="1">
                <a:latin typeface="+mn-ea"/>
                <a:cs typeface="Calibri"/>
              </a:rPr>
              <a:t>장애물 감지 시 동작이</a:t>
            </a:r>
            <a:r>
              <a:rPr lang="ko-KR" altLang="en-US" sz="1500" b="1">
                <a:latin typeface="+mn-ea"/>
                <a:cs typeface="Calibri"/>
              </a:rPr>
              <a:t> </a:t>
            </a:r>
            <a:endParaRPr lang="ko-KR" sz="1500" b="1">
              <a:latin typeface="+mn-ea"/>
              <a:cs typeface="Calibri"/>
            </a:endParaRPr>
          </a:p>
          <a:p>
            <a:pPr algn="ctr"/>
            <a:r>
              <a:rPr lang="ko-KR" sz="1500" b="1">
                <a:latin typeface="+mn-ea"/>
                <a:cs typeface="Calibri"/>
              </a:rPr>
              <a:t>인식된다</a:t>
            </a:r>
            <a:r>
              <a:rPr lang="en-US" altLang="ko-KR" sz="1500" b="1">
                <a:latin typeface="+mn-ea"/>
                <a:cs typeface="Calibri"/>
              </a:rPr>
              <a:t>.</a:t>
            </a:r>
            <a:endParaRPr lang="ko-KR" altLang="en-US" sz="1500" b="1">
              <a:latin typeface="+mn-ea"/>
              <a:cs typeface="Calibri"/>
            </a:endParaRPr>
          </a:p>
          <a:p>
            <a:pPr algn="ctr"/>
            <a:endParaRPr lang="ko-KR" altLang="en-US" sz="1500" b="1">
              <a:latin typeface="+mn-ea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6DA8A-243A-4C8B-9750-294CCEE51F3A}"/>
              </a:ext>
            </a:extLst>
          </p:cNvPr>
          <p:cNvSpPr txBox="1"/>
          <p:nvPr/>
        </p:nvSpPr>
        <p:spPr>
          <a:xfrm>
            <a:off x="-114412" y="5038217"/>
            <a:ext cx="32690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500" b="1">
                <a:latin typeface="+mn-ea"/>
                <a:cs typeface="+mn-lt"/>
              </a:rPr>
              <a:t>버튼 </a:t>
            </a:r>
            <a:r>
              <a:rPr lang="en-US" altLang="ko-KR" sz="1500" b="1">
                <a:latin typeface="+mn-ea"/>
                <a:cs typeface="+mn-lt"/>
              </a:rPr>
              <a:t>X 4</a:t>
            </a:r>
            <a:endParaRPr lang="ko-KR" sz="1500" b="1">
              <a:latin typeface="+mn-ea"/>
              <a:cs typeface="+mn-lt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altLang="ko-KR" sz="1500" b="1" err="1">
                <a:latin typeface="+mn-ea"/>
                <a:cs typeface="Calibri"/>
              </a:rPr>
              <a:t>눌렀을</a:t>
            </a:r>
            <a:r>
              <a:rPr lang="en-US" altLang="ko-KR" sz="1500" b="1">
                <a:latin typeface="+mn-ea"/>
                <a:cs typeface="Calibri"/>
              </a:rPr>
              <a:t> 때 </a:t>
            </a:r>
            <a:r>
              <a:rPr lang="en-US" altLang="ko-KR" sz="1500" b="1" err="1">
                <a:latin typeface="+mn-ea"/>
                <a:cs typeface="Calibri"/>
              </a:rPr>
              <a:t>동작이</a:t>
            </a:r>
            <a:r>
              <a:rPr lang="en-US" altLang="ko-KR" sz="1500" b="1">
                <a:latin typeface="+mn-ea"/>
                <a:cs typeface="Calibri"/>
              </a:rPr>
              <a:t> </a:t>
            </a:r>
          </a:p>
          <a:p>
            <a:pPr algn="ctr"/>
            <a:r>
              <a:rPr lang="en-US" altLang="ko-KR" sz="1500" b="1" err="1">
                <a:latin typeface="+mn-ea"/>
                <a:cs typeface="Calibri"/>
              </a:rPr>
              <a:t>인식된다</a:t>
            </a:r>
            <a:r>
              <a:rPr lang="en-US" altLang="ko-KR" sz="1500" b="1">
                <a:latin typeface="+mn-ea"/>
                <a:cs typeface="Calibri"/>
              </a:rPr>
              <a:t>.</a:t>
            </a:r>
          </a:p>
          <a:p>
            <a:pPr algn="ctr"/>
            <a:endParaRPr lang="ko-KR" altLang="en-US" sz="1500" b="1">
              <a:latin typeface="+mn-ea"/>
              <a:cs typeface="Calibri"/>
            </a:endParaRPr>
          </a:p>
        </p:txBody>
      </p:sp>
      <p:pic>
        <p:nvPicPr>
          <p:cNvPr id="1026" name="Picture 2" descr="74hc595에 대한 이미지 검색결과">
            <a:extLst>
              <a:ext uri="{FF2B5EF4-FFF2-40B4-BE49-F238E27FC236}">
                <a16:creationId xmlns:a16="http://schemas.microsoft.com/office/drawing/2014/main" id="{43D3899C-313A-4E8A-B117-D712202EB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6054" r="9656" b="9585"/>
          <a:stretch/>
        </p:blipFill>
        <p:spPr bwMode="auto">
          <a:xfrm>
            <a:off x="5663872" y="615042"/>
            <a:ext cx="1528705" cy="123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D95E6C-0B29-4D20-8B76-9A60E3728687}"/>
              </a:ext>
            </a:extLst>
          </p:cNvPr>
          <p:cNvSpPr txBox="1"/>
          <p:nvPr/>
        </p:nvSpPr>
        <p:spPr>
          <a:xfrm>
            <a:off x="4840646" y="1923440"/>
            <a:ext cx="306349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>
                <a:latin typeface="+mn-ea"/>
                <a:cs typeface="Calibri"/>
              </a:rPr>
              <a:t>74HC595</a:t>
            </a:r>
          </a:p>
          <a:p>
            <a:pPr marL="285750" indent="-285750" algn="ctr">
              <a:buFont typeface="Wingdings"/>
              <a:buChar char="Ø"/>
            </a:pPr>
            <a:r>
              <a:rPr lang="en-US" altLang="ko-KR" sz="1500" b="1">
                <a:latin typeface="+mn-ea"/>
                <a:cs typeface="Calibri"/>
              </a:rPr>
              <a:t>7-Segment </a:t>
            </a:r>
            <a:r>
              <a:rPr lang="ko-KR" altLang="en-US" sz="1500" b="1">
                <a:latin typeface="+mn-ea"/>
                <a:cs typeface="Calibri"/>
              </a:rPr>
              <a:t>핀 부족 문제 해결</a:t>
            </a:r>
            <a:endParaRPr lang="en-US" altLang="ko-KR" sz="1500" b="1"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3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주요 코드 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43496" y="4855165"/>
            <a:ext cx="2002275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4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E087BF-4D03-4AE7-92E8-4EF5A88F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48" y="1664052"/>
            <a:ext cx="2188755" cy="2266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AB112-9E4C-4D55-B3F9-619185C6F9FD}"/>
              </a:ext>
            </a:extLst>
          </p:cNvPr>
          <p:cNvSpPr txBox="1"/>
          <p:nvPr/>
        </p:nvSpPr>
        <p:spPr>
          <a:xfrm>
            <a:off x="2815115" y="2163350"/>
            <a:ext cx="1831019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LED 색상이 겹치는</a:t>
            </a:r>
            <a:endParaRPr lang="en-US" altLang="ko-KR" sz="1300" b="1">
              <a:latin typeface="맑은 고딕"/>
              <a:ea typeface="맑은 고딕"/>
              <a:cs typeface="+mn-lt"/>
            </a:endParaRPr>
          </a:p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상황은 식별하기 </a:t>
            </a:r>
            <a:endParaRPr lang="en-US" altLang="ko-KR" sz="1300" b="1">
              <a:latin typeface="맑은 고딕"/>
              <a:ea typeface="맑은 고딕"/>
              <a:cs typeface="+mn-lt"/>
            </a:endParaRPr>
          </a:p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힘드므로 다른 </a:t>
            </a:r>
            <a:endParaRPr lang="en-US" altLang="ko-KR" sz="1300" b="1">
              <a:latin typeface="맑은 고딕"/>
              <a:ea typeface="맑은 고딕"/>
              <a:cs typeface="+mn-lt"/>
            </a:endParaRPr>
          </a:p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LED 색상을 항상 </a:t>
            </a:r>
            <a:endParaRPr lang="en-US" altLang="ko-KR" sz="1300" b="1">
              <a:latin typeface="맑은 고딕"/>
              <a:ea typeface="맑은 고딕"/>
              <a:cs typeface="+mn-lt"/>
            </a:endParaRPr>
          </a:p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넣기 위한 코드작성</a:t>
            </a:r>
            <a:endParaRPr lang="ko-KR" altLang="en-US" sz="1300" b="1">
              <a:latin typeface="맑은 고딕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5CC77-F332-4C26-9D83-C59DB4745F5D}"/>
              </a:ext>
            </a:extLst>
          </p:cNvPr>
          <p:cNvSpPr txBox="1"/>
          <p:nvPr/>
        </p:nvSpPr>
        <p:spPr>
          <a:xfrm>
            <a:off x="799507" y="5420566"/>
            <a:ext cx="309866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시프트 레지스터를 사용하기위해 </a:t>
            </a:r>
            <a:r>
              <a:rPr lang="en-US" altLang="ko-KR" sz="1300" b="1">
                <a:latin typeface="맑은 고딕"/>
                <a:ea typeface="맑은 고딕"/>
                <a:cs typeface="+mn-lt"/>
              </a:rPr>
              <a:t>LOW </a:t>
            </a:r>
            <a:r>
              <a:rPr lang="ko-KR" altLang="en-US" sz="1300" b="1">
                <a:latin typeface="맑은 고딕"/>
                <a:ea typeface="맑은 고딕"/>
                <a:cs typeface="+mn-lt"/>
              </a:rPr>
              <a:t>상태에서 데이터를 입력 후 </a:t>
            </a:r>
            <a:r>
              <a:rPr lang="en-US" altLang="ko-KR" sz="1300" b="1">
                <a:latin typeface="맑은 고딕"/>
                <a:ea typeface="맑은 고딕"/>
                <a:cs typeface="+mn-lt"/>
              </a:rPr>
              <a:t>HIGH</a:t>
            </a:r>
            <a:r>
              <a:rPr lang="ko-KR" altLang="en-US" sz="1300" b="1" err="1">
                <a:latin typeface="맑은 고딕"/>
                <a:ea typeface="맑은 고딕"/>
                <a:cs typeface="+mn-lt"/>
              </a:rPr>
              <a:t>를</a:t>
            </a:r>
            <a:r>
              <a:rPr lang="ko-KR" altLang="en-US" sz="1300" b="1">
                <a:latin typeface="맑은 고딕"/>
                <a:ea typeface="맑은 고딕"/>
                <a:cs typeface="+mn-lt"/>
              </a:rPr>
              <a:t> 인가하는 상승 </a:t>
            </a:r>
            <a:r>
              <a:rPr lang="ko-KR" altLang="en-US" sz="1300" b="1" err="1">
                <a:latin typeface="맑은 고딕"/>
                <a:ea typeface="맑은 고딕"/>
                <a:cs typeface="+mn-lt"/>
              </a:rPr>
              <a:t>엣지를</a:t>
            </a:r>
            <a:r>
              <a:rPr lang="ko-KR" altLang="en-US" sz="1300" b="1">
                <a:latin typeface="맑은 고딕"/>
                <a:ea typeface="맑은 고딕"/>
                <a:cs typeface="+mn-lt"/>
              </a:rPr>
              <a:t> 통한 데이터 입출력코드 작성</a:t>
            </a:r>
            <a:endParaRPr lang="ko-KR" altLang="en-US" sz="1300" b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03152-A881-45FC-9B68-5A65A227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75" y="4200248"/>
            <a:ext cx="4031867" cy="664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A5476-F7A5-4567-9F1E-5B611E4BB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70" y="3715390"/>
            <a:ext cx="2228850" cy="238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85CEAD-8742-48F8-B9DC-30D301547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770" y="4006794"/>
            <a:ext cx="2133600" cy="238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673DE5-C03D-4C40-AA4F-B76E31ED7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770" y="4296472"/>
            <a:ext cx="3105150" cy="238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F985A0-1CDF-4FC4-A27D-0EC6306D57AB}"/>
              </a:ext>
            </a:extLst>
          </p:cNvPr>
          <p:cNvSpPr txBox="1"/>
          <p:nvPr/>
        </p:nvSpPr>
        <p:spPr>
          <a:xfrm>
            <a:off x="4814027" y="5220511"/>
            <a:ext cx="3086636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>
                <a:latin typeface="+mn-ea"/>
                <a:cs typeface="+mn-lt"/>
              </a:rPr>
              <a:t>MsTimer2 </a:t>
            </a:r>
            <a:r>
              <a:rPr lang="ko-KR" altLang="en-US" sz="1300" b="1">
                <a:latin typeface="+mn-ea"/>
                <a:cs typeface="+mn-lt"/>
              </a:rPr>
              <a:t>라이브러리를 이용한 </a:t>
            </a:r>
            <a:endParaRPr lang="en-US" altLang="ko-KR" sz="1300" b="1">
              <a:latin typeface="+mn-ea"/>
              <a:cs typeface="+mn-lt"/>
            </a:endParaRPr>
          </a:p>
          <a:p>
            <a:pPr algn="ctr"/>
            <a:r>
              <a:rPr lang="ko-KR" altLang="en-US" sz="1300" b="1">
                <a:latin typeface="+mn-ea"/>
                <a:cs typeface="+mn-lt"/>
              </a:rPr>
              <a:t>타이머 인터럽트 관련 멤버함수이다</a:t>
            </a:r>
            <a:r>
              <a:rPr lang="en-US" altLang="ko-KR" sz="1300" b="1">
                <a:latin typeface="+mn-ea"/>
                <a:cs typeface="+mn-lt"/>
              </a:rPr>
              <a:t>.</a:t>
            </a:r>
            <a:r>
              <a:rPr lang="ko-KR" altLang="en-US" sz="1300" b="1">
                <a:latin typeface="+mn-ea"/>
                <a:cs typeface="+mn-lt"/>
              </a:rPr>
              <a:t> </a:t>
            </a:r>
            <a:r>
              <a:rPr lang="en-US" altLang="ko-KR" sz="1300" b="1">
                <a:latin typeface="+mn-ea"/>
                <a:cs typeface="+mn-lt"/>
              </a:rPr>
              <a:t>kill</a:t>
            </a:r>
            <a:r>
              <a:rPr lang="ko-KR" altLang="en-US" sz="1300" b="1">
                <a:latin typeface="+mn-ea"/>
                <a:cs typeface="+mn-lt"/>
              </a:rPr>
              <a:t>이라는 함수를 </a:t>
            </a:r>
            <a:r>
              <a:rPr lang="en-US" altLang="ko-KR" sz="1300" b="1">
                <a:latin typeface="+mn-ea"/>
                <a:cs typeface="+mn-lt"/>
              </a:rPr>
              <a:t>1</a:t>
            </a:r>
            <a:r>
              <a:rPr lang="ko-KR" altLang="en-US" sz="1300" b="1">
                <a:latin typeface="+mn-ea"/>
                <a:cs typeface="+mn-lt"/>
              </a:rPr>
              <a:t>초마다 호출하는 코드를 </a:t>
            </a:r>
            <a:r>
              <a:rPr lang="en-US" altLang="ko-KR" sz="1300" b="1">
                <a:latin typeface="+mn-ea"/>
                <a:cs typeface="+mn-lt"/>
              </a:rPr>
              <a:t>set</a:t>
            </a:r>
            <a:r>
              <a:rPr lang="ko-KR" altLang="en-US" sz="1300" b="1">
                <a:latin typeface="+mn-ea"/>
                <a:cs typeface="+mn-lt"/>
              </a:rPr>
              <a:t>으로 설정하고 </a:t>
            </a:r>
            <a:r>
              <a:rPr lang="en-US" altLang="ko-KR" sz="1300" b="1">
                <a:latin typeface="+mn-ea"/>
                <a:cs typeface="+mn-lt"/>
              </a:rPr>
              <a:t>start , stop</a:t>
            </a:r>
            <a:r>
              <a:rPr lang="ko-KR" altLang="en-US" sz="1300" b="1">
                <a:latin typeface="+mn-ea"/>
                <a:cs typeface="+mn-lt"/>
              </a:rPr>
              <a:t>으로 유동적으로 제어가 가능하다</a:t>
            </a:r>
            <a:r>
              <a:rPr lang="en-US" altLang="ko-KR" sz="1300" b="1">
                <a:latin typeface="+mn-ea"/>
                <a:cs typeface="+mn-lt"/>
              </a:rPr>
              <a:t>.</a:t>
            </a:r>
            <a:endParaRPr lang="ko-KR" altLang="en-US" sz="1300" b="1">
              <a:latin typeface="+mn-ea"/>
              <a:cs typeface="Calibri"/>
            </a:endParaRP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E63FBDA1-0CBD-48B6-94A6-7A7F9AEE2F0B}"/>
              </a:ext>
            </a:extLst>
          </p:cNvPr>
          <p:cNvSpPr/>
          <p:nvPr/>
        </p:nvSpPr>
        <p:spPr>
          <a:xfrm rot="5400000">
            <a:off x="6134903" y="4629681"/>
            <a:ext cx="426369" cy="49574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964E13BB-2325-46BB-94A4-C46CB203A4B1}"/>
              </a:ext>
            </a:extLst>
          </p:cNvPr>
          <p:cNvSpPr/>
          <p:nvPr/>
        </p:nvSpPr>
        <p:spPr>
          <a:xfrm rot="5400000">
            <a:off x="2176901" y="4925413"/>
            <a:ext cx="426369" cy="49767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1A75B73E-A07D-454B-9C32-462E0C527B37}"/>
              </a:ext>
            </a:extLst>
          </p:cNvPr>
          <p:cNvSpPr/>
          <p:nvPr/>
        </p:nvSpPr>
        <p:spPr>
          <a:xfrm>
            <a:off x="2607860" y="2301768"/>
            <a:ext cx="426369" cy="49574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C31767-53BE-4AF1-BE6F-E28A2158890E}"/>
              </a:ext>
            </a:extLst>
          </p:cNvPr>
          <p:cNvSpPr/>
          <p:nvPr/>
        </p:nvSpPr>
        <p:spPr>
          <a:xfrm>
            <a:off x="260069" y="1574988"/>
            <a:ext cx="4267665" cy="244408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4954F1-CB24-40E1-9573-2067BCDBBAE3}"/>
              </a:ext>
            </a:extLst>
          </p:cNvPr>
          <p:cNvSpPr/>
          <p:nvPr/>
        </p:nvSpPr>
        <p:spPr>
          <a:xfrm>
            <a:off x="4616002" y="3560448"/>
            <a:ext cx="3409998" cy="27526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B5D8D0-C0EB-4B03-9014-4CECE9009BD7}"/>
              </a:ext>
            </a:extLst>
          </p:cNvPr>
          <p:cNvSpPr/>
          <p:nvPr/>
        </p:nvSpPr>
        <p:spPr>
          <a:xfrm>
            <a:off x="260069" y="4089487"/>
            <a:ext cx="4267665" cy="22236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16">
            <a:extLst>
              <a:ext uri="{FF2B5EF4-FFF2-40B4-BE49-F238E27FC236}">
                <a16:creationId xmlns:a16="http://schemas.microsoft.com/office/drawing/2014/main" id="{C9997E2C-33FB-45EC-9507-A646C9B7F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975" y="1738313"/>
            <a:ext cx="2000250" cy="180975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9ADF3A76-B8C9-41EE-A6B1-AC6470681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7738" y="1985963"/>
            <a:ext cx="2085975" cy="180975"/>
          </a:xfrm>
          <a:prstGeom prst="rect">
            <a:avLst/>
          </a:prstGeom>
        </p:spPr>
      </p:pic>
      <p:pic>
        <p:nvPicPr>
          <p:cNvPr id="23" name="그림 23">
            <a:extLst>
              <a:ext uri="{FF2B5EF4-FFF2-40B4-BE49-F238E27FC236}">
                <a16:creationId xmlns:a16="http://schemas.microsoft.com/office/drawing/2014/main" id="{A30801D0-245C-483D-842D-7CD4985EC9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213" y="2224088"/>
            <a:ext cx="1914525" cy="180975"/>
          </a:xfrm>
          <a:prstGeom prst="rect">
            <a:avLst/>
          </a:prstGeom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464C86A5-15B1-4B8D-BF4A-D56BE8334F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8213" y="2471738"/>
            <a:ext cx="1038225" cy="2000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7BFBF6-E7A9-4392-9763-C3C8E095DE82}"/>
              </a:ext>
            </a:extLst>
          </p:cNvPr>
          <p:cNvSpPr/>
          <p:nvPr/>
        </p:nvSpPr>
        <p:spPr>
          <a:xfrm>
            <a:off x="4612993" y="1565462"/>
            <a:ext cx="3410415" cy="191068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3327B-1F95-4DE6-9E32-55830959C8B0}"/>
              </a:ext>
            </a:extLst>
          </p:cNvPr>
          <p:cNvSpPr txBox="1"/>
          <p:nvPr/>
        </p:nvSpPr>
        <p:spPr>
          <a:xfrm>
            <a:off x="4643914" y="2753900"/>
            <a:ext cx="329786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ea typeface="+mn-lt"/>
                <a:cs typeface="+mn-lt"/>
              </a:rPr>
              <a:t>주제와 관련된 세부 기능들을 함수형태로 구현함으로써 코드의 가독성 및 디버깅 효율성을 향상시키고 </a:t>
            </a:r>
            <a:r>
              <a:rPr lang="ko-KR" sz="1300" b="1">
                <a:ea typeface="+mn-lt"/>
                <a:cs typeface="+mn-lt"/>
              </a:rPr>
              <a:t>완성도를 높였다.</a:t>
            </a:r>
            <a:endParaRPr lang="ko-KR" altLang="en-US" b="1">
              <a:ea typeface="맑은 고딕"/>
              <a:cs typeface="Calibri"/>
            </a:endParaRPr>
          </a:p>
          <a:p>
            <a:pPr algn="ctr"/>
            <a:endParaRPr lang="ko-KR" altLang="en-US" sz="1300" b="1">
              <a:latin typeface="맑은 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21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사진</a:t>
            </a:r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(1)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13A414-1D05-492B-A471-567196D34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760"/>
          <a:stretch/>
        </p:blipFill>
        <p:spPr>
          <a:xfrm>
            <a:off x="583157" y="1878220"/>
            <a:ext cx="7725737" cy="40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2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사진</a:t>
            </a:r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 (2)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6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1FFE4-E349-434D-B861-B40620BD2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r="7917"/>
          <a:stretch/>
        </p:blipFill>
        <p:spPr>
          <a:xfrm rot="16200000">
            <a:off x="2389824" y="109535"/>
            <a:ext cx="4079872" cy="72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2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사진</a:t>
            </a:r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 (3)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E4942-F667-4905-9199-C1D4A1F40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" t="13334" b="21926"/>
          <a:stretch/>
        </p:blipFill>
        <p:spPr>
          <a:xfrm>
            <a:off x="421005" y="1667600"/>
            <a:ext cx="7859395" cy="41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DFBBCDE7B146C44AAC8839B9EE02CD2" ma:contentTypeVersion="2" ma:contentTypeDescription="새 문서를 만듭니다." ma:contentTypeScope="" ma:versionID="4ed95eaf192218a6dccffe010172f218">
  <xsd:schema xmlns:xsd="http://www.w3.org/2001/XMLSchema" xmlns:xs="http://www.w3.org/2001/XMLSchema" xmlns:p="http://schemas.microsoft.com/office/2006/metadata/properties" xmlns:ns3="8aacb769-26ed-4396-adbf-344fd31b1955" targetNamespace="http://schemas.microsoft.com/office/2006/metadata/properties" ma:root="true" ma:fieldsID="4842154f6fdf2e8510d7a7477bfc633d" ns3:_="">
    <xsd:import namespace="8aacb769-26ed-4396-adbf-344fd31b19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cb769-26ed-4396-adbf-344fd31b19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95270-1BEC-42E3-ACBF-84A96649E6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7EB6B-E6C9-473F-A3F0-EA3AFB1AEE6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743CBE0-9968-476B-A0A3-D09A3EEE34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cb769-26ed-4396-adbf-344fd31b19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513</Words>
  <Application>Microsoft Office PowerPoint</Application>
  <PresentationFormat>화면 슬라이드 쇼(4:3)</PresentationFormat>
  <Paragraphs>135</Paragraphs>
  <Slides>14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Wingdings</vt:lpstr>
      <vt:lpstr>Calibri Light</vt:lpstr>
      <vt:lpstr>Calibri</vt:lpstr>
      <vt:lpstr>HY견고딕</vt:lpstr>
      <vt:lpstr>나눔고딕</vt:lpstr>
      <vt:lpstr>나눔고딕 ExtraBold</vt:lpstr>
      <vt:lpstr>Arial</vt:lpstr>
      <vt:lpstr>나눔바른고딕</vt:lpstr>
      <vt:lpstr>맑은 고딕</vt:lpstr>
      <vt:lpstr>Office 테마</vt:lpstr>
      <vt:lpstr>PowerPoint 프레젠테이션</vt:lpstr>
      <vt:lpstr>PowerPoint 프레젠테이션</vt:lpstr>
      <vt:lpstr>1. 개요</vt:lpstr>
      <vt:lpstr>2. 시스템 시나리오</vt:lpstr>
      <vt:lpstr>3. 시스템 구성</vt:lpstr>
      <vt:lpstr>4. 주요 코드 설명</vt:lpstr>
      <vt:lpstr>5. 시스템 사진(1)</vt:lpstr>
      <vt:lpstr>5. 시스템 사진 (2)</vt:lpstr>
      <vt:lpstr>5. 시스템 사진 (3)</vt:lpstr>
      <vt:lpstr>5. 시스템 사진 (4)</vt:lpstr>
      <vt:lpstr>6. 시스템 시현 영상</vt:lpstr>
      <vt:lpstr>7. 시스템 고려 요소 적용</vt:lpstr>
      <vt:lpstr>8. 결론 및 현실적인 제약요건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kimyeonjun</cp:lastModifiedBy>
  <cp:revision>2</cp:revision>
  <dcterms:created xsi:type="dcterms:W3CDTF">2016-06-24T06:15:59Z</dcterms:created>
  <dcterms:modified xsi:type="dcterms:W3CDTF">2019-12-20T05:45:17Z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0x010100ADFBBCDE7B146C44AAC8839B9EE02CD2</vt:lpwstr>
  </property>
</Properties>
</file>